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3" r:id="rId3"/>
    <p:sldId id="382" r:id="rId4"/>
    <p:sldId id="384" r:id="rId5"/>
    <p:sldId id="385" r:id="rId6"/>
    <p:sldId id="386" r:id="rId7"/>
    <p:sldId id="387" r:id="rId8"/>
    <p:sldId id="388" r:id="rId9"/>
    <p:sldId id="389" r:id="rId10"/>
    <p:sldId id="390" r:id="rId11"/>
    <p:sldId id="391" r:id="rId12"/>
    <p:sldId id="392" r:id="rId13"/>
    <p:sldId id="510" r:id="rId14"/>
    <p:sldId id="511" r:id="rId15"/>
    <p:sldId id="393" r:id="rId16"/>
    <p:sldId id="507" r:id="rId17"/>
    <p:sldId id="394" r:id="rId18"/>
    <p:sldId id="395" r:id="rId19"/>
    <p:sldId id="396" r:id="rId20"/>
    <p:sldId id="512" r:id="rId21"/>
    <p:sldId id="397" r:id="rId22"/>
    <p:sldId id="398" r:id="rId23"/>
    <p:sldId id="399"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B214492-4B04-410B-9FA9-272EB255A1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B214492-4B04-410B-9FA9-272EB255A1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B214492-4B04-410B-9FA9-272EB255A1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B214492-4B04-410B-9FA9-272EB255A1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B214492-4B04-410B-9FA9-272EB255A1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B214492-4B04-410B-9FA9-272EB255A1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B214492-4B04-410B-9FA9-272EB255A1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B214492-4B04-410B-9FA9-272EB255A1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14492-4B04-410B-9FA9-272EB255A1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214492-4B04-410B-9FA9-272EB255A1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214492-4B04-410B-9FA9-272EB255A1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D9FB5-6347-4C1C-92D1-6A9B2391BEC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14492-4B04-410B-9FA9-272EB255A13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D9FB5-6347-4C1C-92D1-6A9B2391BEC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240"/>
            <a:ext cx="10515600" cy="2365793"/>
          </a:xfrm>
        </p:spPr>
        <p:txBody>
          <a:bodyPr>
            <a:normAutofit fontScale="92500" lnSpcReduction="20000"/>
          </a:bodyPr>
          <a:lstStyle/>
          <a:p>
            <a:pPr marL="0" indent="0" algn="ctr">
              <a:buNone/>
            </a:pPr>
            <a:endParaRPr lang="en-US" sz="3600" b="1" dirty="0">
              <a:solidFill>
                <a:srgbClr val="000000"/>
              </a:solidFill>
              <a:latin typeface="Times New Roman" panose="02020603050405020304" pitchFamily="18" charset="0"/>
              <a:ea typeface="+mj-ea"/>
              <a:cs typeface="+mj-cs"/>
            </a:endParaRPr>
          </a:p>
          <a:p>
            <a:pPr marL="0" indent="0" algn="ctr">
              <a:buNone/>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CHAPTER FIVE </a:t>
            </a:r>
            <a:b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b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THE CLIMATE OF ETHIOPIA </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endParaRPr>
          </a:p>
          <a:p>
            <a:pPr marL="0" indent="0" algn="ctr">
              <a:buNone/>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AND </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endParaRPr>
          </a:p>
          <a:p>
            <a:pPr marL="0" indent="0" algn="ctr">
              <a:buNone/>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THE HORN</a:t>
            </a:r>
            <a:endParaRPr lang="en-US" sz="3600" dirty="0"/>
          </a:p>
        </p:txBody>
      </p:sp>
      <p:pic>
        <p:nvPicPr>
          <p:cNvPr id="4" name="Picture 3"/>
          <p:cNvPicPr>
            <a:picLocks noChangeAspect="1"/>
          </p:cNvPicPr>
          <p:nvPr/>
        </p:nvPicPr>
        <p:blipFill>
          <a:blip r:embed="rId1"/>
          <a:stretch>
            <a:fillRect/>
          </a:stretch>
        </p:blipFill>
        <p:spPr>
          <a:xfrm>
            <a:off x="1178561" y="2275840"/>
            <a:ext cx="9804400" cy="44971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361315"/>
          </a:xfrm>
        </p:spPr>
        <p:txBody>
          <a:bodyPr>
            <a:normAutofit fontScale="90000"/>
          </a:bodyPr>
          <a:lstStyle/>
          <a:p>
            <a:r>
              <a:rPr kumimoji="0" lang="en-US" sz="3200" b="1"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Solstices</a:t>
            </a:r>
            <a:endParaRPr lang="en-US" dirty="0"/>
          </a:p>
        </p:txBody>
      </p:sp>
      <p:sp>
        <p:nvSpPr>
          <p:cNvPr id="3" name="Content Placeholder 2"/>
          <p:cNvSpPr>
            <a:spLocks noGrp="1"/>
          </p:cNvSpPr>
          <p:nvPr>
            <p:ph idx="1"/>
          </p:nvPr>
        </p:nvSpPr>
        <p:spPr>
          <a:xfrm>
            <a:off x="182880" y="497839"/>
            <a:ext cx="11836399" cy="6223635"/>
          </a:xfrm>
        </p:spPr>
        <p:txBody>
          <a:bodyPr>
            <a:normAutofit lnSpcReduction="10000"/>
          </a:bodyPr>
          <a:lstStyle/>
          <a:p>
            <a:pPr algn="just">
              <a:buFont typeface="Wingdings" panose="05000000000000000000" pitchFamily="2" charset="2"/>
              <a:buChar char="Ø"/>
            </a:pPr>
            <a:r>
              <a:rPr lang="en-US" sz="2800" b="1" u="none" strike="noStrike" baseline="0" dirty="0">
                <a:solidFill>
                  <a:srgbClr val="000000"/>
                </a:solidFill>
                <a:latin typeface="Times New Roman" panose="02020603050405020304" pitchFamily="18" charset="0"/>
              </a:rPr>
              <a:t> </a:t>
            </a:r>
            <a:r>
              <a:rPr lang="en-US" sz="2600" b="1" u="none" strike="noStrike" baseline="0" dirty="0">
                <a:solidFill>
                  <a:srgbClr val="000000"/>
                </a:solidFill>
                <a:latin typeface="Times New Roman" panose="02020603050405020304" pitchFamily="18" charset="0"/>
              </a:rPr>
              <a:t>Solstice</a:t>
            </a:r>
            <a:r>
              <a:rPr lang="en-US" sz="2600" b="1" i="1" u="none" strike="noStrike" baseline="0" dirty="0">
                <a:solidFill>
                  <a:srgbClr val="000000"/>
                </a:solidFill>
                <a:latin typeface="Times New Roman" panose="02020603050405020304" pitchFamily="18" charset="0"/>
              </a:rPr>
              <a:t>:- </a:t>
            </a:r>
            <a:r>
              <a:rPr lang="en-US" sz="2600" b="0" i="0" u="none" strike="noStrike" baseline="0" dirty="0">
                <a:solidFill>
                  <a:srgbClr val="000000"/>
                </a:solidFill>
                <a:latin typeface="Times New Roman" panose="02020603050405020304" pitchFamily="18" charset="0"/>
              </a:rPr>
              <a:t>is an event when the </a:t>
            </a:r>
            <a:r>
              <a:rPr lang="en-US" sz="2600" b="1" i="0" u="none" strike="noStrike" baseline="0" dirty="0">
                <a:solidFill>
                  <a:srgbClr val="002060"/>
                </a:solidFill>
                <a:latin typeface="Times New Roman" panose="02020603050405020304" pitchFamily="18" charset="0"/>
              </a:rPr>
              <a:t>overhead sun </a:t>
            </a:r>
            <a:r>
              <a:rPr lang="en-US" sz="2600" b="0" i="0" u="none" strike="noStrike" baseline="0" dirty="0">
                <a:solidFill>
                  <a:srgbClr val="000000"/>
                </a:solidFill>
                <a:latin typeface="Times New Roman" panose="02020603050405020304" pitchFamily="18" charset="0"/>
              </a:rPr>
              <a:t>appears to cross </a:t>
            </a:r>
            <a:r>
              <a:rPr lang="en-US" sz="2600" b="1" i="0" u="none" strike="noStrike" baseline="0" dirty="0">
                <a:solidFill>
                  <a:srgbClr val="002060"/>
                </a:solidFill>
                <a:latin typeface="Times New Roman" panose="02020603050405020304" pitchFamily="18" charset="0"/>
              </a:rPr>
              <a:t>northern</a:t>
            </a:r>
            <a:r>
              <a:rPr lang="en-US" sz="2600" b="0" i="0" u="none" strike="noStrike" baseline="0" dirty="0">
                <a:solidFill>
                  <a:srgbClr val="000000"/>
                </a:solidFill>
                <a:latin typeface="Times New Roman" panose="02020603050405020304" pitchFamily="18" charset="0"/>
              </a:rPr>
              <a:t> or </a:t>
            </a:r>
            <a:r>
              <a:rPr lang="en-US" sz="2600" b="1" i="0" u="none" strike="noStrike" baseline="0" dirty="0">
                <a:solidFill>
                  <a:srgbClr val="002060"/>
                </a:solidFill>
                <a:latin typeface="Times New Roman" panose="02020603050405020304" pitchFamily="18" charset="0"/>
              </a:rPr>
              <a:t>southern </a:t>
            </a:r>
            <a:r>
              <a:rPr lang="en-US" sz="2600" b="0" i="0" u="none" strike="noStrike" baseline="0" dirty="0">
                <a:solidFill>
                  <a:srgbClr val="000000"/>
                </a:solidFill>
                <a:latin typeface="Times New Roman" panose="02020603050405020304" pitchFamily="18" charset="0"/>
              </a:rPr>
              <a:t>points relative to the </a:t>
            </a:r>
            <a:r>
              <a:rPr lang="en-US" sz="2600" b="1" i="0" u="none" strike="noStrike" baseline="0" dirty="0">
                <a:solidFill>
                  <a:srgbClr val="002060"/>
                </a:solidFill>
                <a:latin typeface="Times New Roman" panose="02020603050405020304" pitchFamily="18" charset="0"/>
              </a:rPr>
              <a:t>celestial equator </a:t>
            </a:r>
            <a:r>
              <a:rPr lang="en-US" sz="2600" b="0" i="0" u="none" strike="noStrike" baseline="0" dirty="0">
                <a:solidFill>
                  <a:srgbClr val="000000"/>
                </a:solidFill>
                <a:latin typeface="Times New Roman" panose="02020603050405020304" pitchFamily="18" charset="0"/>
              </a:rPr>
              <a:t>resulting in </a:t>
            </a:r>
            <a:r>
              <a:rPr lang="en-US" sz="2600" b="1" i="0" u="none" strike="noStrike" baseline="0" dirty="0">
                <a:solidFill>
                  <a:srgbClr val="002060"/>
                </a:solidFill>
                <a:latin typeface="Times New Roman" panose="02020603050405020304" pitchFamily="18" charset="0"/>
              </a:rPr>
              <a:t>unequal length of days and nights</a:t>
            </a:r>
            <a:r>
              <a:rPr lang="en-US" sz="2600" b="0" i="0" u="none" strike="noStrike" baseline="0" dirty="0">
                <a:solidFill>
                  <a:srgbClr val="000000"/>
                </a:solidFill>
                <a:latin typeface="Times New Roman" panose="02020603050405020304" pitchFamily="18" charset="0"/>
              </a:rPr>
              <a:t> in the hemispheres. </a:t>
            </a:r>
            <a:endParaRPr lang="en-US" sz="2600" b="0" i="0" u="none" strike="noStrike" baseline="0" dirty="0">
              <a:solidFill>
                <a:srgbClr val="000000"/>
              </a:solidFill>
              <a:latin typeface="Times New Roman" panose="02020603050405020304" pitchFamily="18" charset="0"/>
            </a:endParaRPr>
          </a:p>
          <a:p>
            <a:pPr lvl="1"/>
            <a:r>
              <a:rPr lang="en-US" sz="2600" b="0" i="0" u="none" strike="noStrike" baseline="0" dirty="0">
                <a:solidFill>
                  <a:srgbClr val="000000"/>
                </a:solidFill>
                <a:latin typeface="Times New Roman" panose="02020603050405020304" pitchFamily="18" charset="0"/>
              </a:rPr>
              <a:t>Both hemispheres during this event has either the most or least sunlight of the year. </a:t>
            </a:r>
            <a:endParaRPr lang="en-US" sz="2600" b="0" i="0" u="none" strike="noStrike" baseline="0" dirty="0">
              <a:solidFill>
                <a:srgbClr val="000000"/>
              </a:solidFill>
              <a:latin typeface="Times New Roman" panose="02020603050405020304" pitchFamily="18" charset="0"/>
            </a:endParaRPr>
          </a:p>
          <a:p>
            <a:pPr>
              <a:buFont typeface="Wingdings" panose="05000000000000000000" pitchFamily="2" charset="2"/>
              <a:buChar char="Ø"/>
            </a:pPr>
            <a:r>
              <a:rPr lang="en-US" sz="2600" b="1" i="1" u="none" strike="noStrike" baseline="0" dirty="0">
                <a:solidFill>
                  <a:srgbClr val="000000"/>
                </a:solidFill>
                <a:latin typeface="Times New Roman" panose="02020603050405020304" pitchFamily="18" charset="0"/>
              </a:rPr>
              <a:t> The summer Solstice: </a:t>
            </a:r>
            <a:r>
              <a:rPr lang="en-US" sz="2600" b="1" i="0" u="none" strike="noStrike" baseline="0" dirty="0">
                <a:solidFill>
                  <a:srgbClr val="002060"/>
                </a:solidFill>
                <a:latin typeface="Times New Roman" panose="02020603050405020304" pitchFamily="18" charset="0"/>
              </a:rPr>
              <a:t>on June 21st</a:t>
            </a:r>
            <a:r>
              <a:rPr lang="en-US" sz="2600" b="0" i="0" u="none" strike="noStrike" baseline="0" dirty="0">
                <a:solidFill>
                  <a:srgbClr val="000000"/>
                </a:solidFill>
                <a:latin typeface="Times New Roman" panose="02020603050405020304" pitchFamily="18" charset="0"/>
              </a:rPr>
              <a:t>, the northern hemisphere has maximum tilt towards the sun experiencing </a:t>
            </a:r>
            <a:r>
              <a:rPr lang="en-US" sz="2600" b="1" i="0" u="none" strike="noStrike" baseline="0" dirty="0">
                <a:solidFill>
                  <a:srgbClr val="002060"/>
                </a:solidFill>
                <a:latin typeface="Times New Roman" panose="02020603050405020304" pitchFamily="18" charset="0"/>
              </a:rPr>
              <a:t>longest daylight of the year</a:t>
            </a:r>
            <a:r>
              <a:rPr lang="en-US" sz="2600" b="0" i="0" u="none" strike="noStrike" baseline="0" dirty="0">
                <a:solidFill>
                  <a:srgbClr val="000000"/>
                </a:solidFill>
                <a:latin typeface="Times New Roman" panose="02020603050405020304" pitchFamily="18" charset="0"/>
              </a:rPr>
              <a:t>. </a:t>
            </a:r>
            <a:endParaRPr lang="en-US" sz="2600" b="0" i="0" u="none" strike="noStrike" baseline="0" dirty="0">
              <a:solidFill>
                <a:srgbClr val="000000"/>
              </a:solidFill>
              <a:latin typeface="Times New Roman" panose="02020603050405020304" pitchFamily="18" charset="0"/>
            </a:endParaRPr>
          </a:p>
          <a:p>
            <a:pPr lvl="1">
              <a:buFont typeface="Wingdings" panose="05000000000000000000" pitchFamily="2" charset="2"/>
              <a:buChar char="Ø"/>
            </a:pPr>
            <a:r>
              <a:rPr lang="en-US" sz="2600" b="0" i="0" u="none" strike="noStrike" baseline="0" dirty="0">
                <a:solidFill>
                  <a:srgbClr val="000000"/>
                </a:solidFill>
                <a:latin typeface="Times New Roman" panose="02020603050405020304" pitchFamily="18" charset="0"/>
              </a:rPr>
              <a:t>It is the astronomical </a:t>
            </a:r>
            <a:r>
              <a:rPr lang="en-US" sz="2600" b="1" i="0" u="none" strike="noStrike" baseline="0" dirty="0">
                <a:solidFill>
                  <a:srgbClr val="002060"/>
                </a:solidFill>
                <a:latin typeface="Times New Roman" panose="02020603050405020304" pitchFamily="18" charset="0"/>
              </a:rPr>
              <a:t>first day of summer </a:t>
            </a:r>
            <a:r>
              <a:rPr lang="en-US" sz="2600" b="0" i="0" u="none" strike="noStrike" baseline="0" dirty="0">
                <a:solidFill>
                  <a:srgbClr val="000000"/>
                </a:solidFill>
                <a:latin typeface="Times New Roman" panose="02020603050405020304" pitchFamily="18" charset="0"/>
              </a:rPr>
              <a:t>in the Northern Hemisphere. </a:t>
            </a:r>
            <a:endParaRPr lang="en-US" sz="2600" b="0" i="0" u="none" strike="noStrike" baseline="0" dirty="0">
              <a:solidFill>
                <a:srgbClr val="000000"/>
              </a:solidFill>
              <a:latin typeface="Times New Roman" panose="02020603050405020304" pitchFamily="18" charset="0"/>
            </a:endParaRPr>
          </a:p>
          <a:p>
            <a:pPr lvl="1">
              <a:buFont typeface="Wingdings" panose="05000000000000000000" pitchFamily="2" charset="2"/>
              <a:buChar char="Ø"/>
            </a:pPr>
            <a:r>
              <a:rPr lang="en-US" sz="2600" b="0" i="0" u="none" strike="noStrike" baseline="0" dirty="0">
                <a:solidFill>
                  <a:srgbClr val="000000"/>
                </a:solidFill>
                <a:latin typeface="Times New Roman" panose="02020603050405020304" pitchFamily="18" charset="0"/>
              </a:rPr>
              <a:t>The sun is at its highest position in the noonday sky, directly above </a:t>
            </a:r>
            <a:r>
              <a:rPr lang="en-US" sz="2600" b="1" i="0" u="none" strike="noStrike" baseline="0" dirty="0">
                <a:solidFill>
                  <a:srgbClr val="002060"/>
                </a:solidFill>
                <a:latin typeface="Times New Roman" panose="02020603050405020304" pitchFamily="18" charset="0"/>
              </a:rPr>
              <a:t>23 </a:t>
            </a:r>
            <a:r>
              <a:rPr lang="en-US" sz="2600" b="1" i="1" u="none" strike="noStrike" baseline="0" dirty="0">
                <a:solidFill>
                  <a:srgbClr val="002060"/>
                </a:solidFill>
                <a:latin typeface="Times New Roman" panose="02020603050405020304" pitchFamily="18" charset="0"/>
              </a:rPr>
              <a:t>½ </a:t>
            </a:r>
            <a:r>
              <a:rPr lang="en-US" sz="2600" b="1" i="0" u="none" strike="noStrike" baseline="0" dirty="0">
                <a:solidFill>
                  <a:srgbClr val="002060"/>
                </a:solidFill>
                <a:latin typeface="Times New Roman" panose="02020603050405020304" pitchFamily="18" charset="0"/>
              </a:rPr>
              <a:t>in the Tropic of Cancer. </a:t>
            </a:r>
            <a:endParaRPr lang="en-US" sz="2600" b="1" i="0" u="none" strike="noStrike" baseline="0" dirty="0">
              <a:solidFill>
                <a:srgbClr val="002060"/>
              </a:solidFill>
              <a:latin typeface="Times New Roman" panose="02020603050405020304" pitchFamily="18" charset="0"/>
            </a:endParaRP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defRPr/>
            </a:pPr>
            <a:r>
              <a:rPr kumimoji="0" lang="en-US" sz="26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winter solstice</a:t>
            </a:r>
            <a:r>
              <a:rPr kumimoji="0" lang="en-US" sz="2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22nd of December </a:t>
            </a: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the day when the </a:t>
            </a:r>
            <a:r>
              <a:rPr kumimoji="0" 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maximum southward inclination</a:t>
            </a: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is attained in the Southern Hemisphere. </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685800" marR="0" lvl="1"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 this event the sun travels </a:t>
            </a:r>
            <a:r>
              <a:rPr kumimoji="0" 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shortest length causing longest night and shortest daylight</a:t>
            </a: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685800" marR="0" lvl="1"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it occurs when the sun is directly over the </a:t>
            </a:r>
            <a:r>
              <a:rPr kumimoji="0" 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Tropic of Capricorn, which is located at 23 ½ ° south of the equator</a:t>
            </a: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161" y="203200"/>
            <a:ext cx="11633926" cy="6410960"/>
          </a:xfrm>
        </p:spPr>
        <p:txBody>
          <a:bodyPr>
            <a:normAutofit/>
          </a:bodyPr>
          <a:lstStyle/>
          <a:p>
            <a:pPr marL="0" indent="0" algn="ctr">
              <a:buNone/>
              <a:defRPr/>
            </a:pPr>
            <a:r>
              <a:rPr lang="en-US" sz="2600" b="1" i="1" u="sng" strike="noStrike" baseline="0" dirty="0">
                <a:solidFill>
                  <a:srgbClr val="000000"/>
                </a:solidFill>
                <a:latin typeface="Times New Roman" panose="02020603050405020304" pitchFamily="18" charset="0"/>
              </a:rPr>
              <a:t>The summer Solstice</a:t>
            </a:r>
            <a:r>
              <a:rPr lang="en-US" sz="2600" b="1" u="sng" dirty="0">
                <a:solidFill>
                  <a:srgbClr val="002060"/>
                </a:solidFill>
                <a:latin typeface="Times New Roman" panose="02020603050405020304" pitchFamily="18" charset="0"/>
              </a:rPr>
              <a:t>(</a:t>
            </a:r>
            <a:r>
              <a:rPr lang="en-US" sz="2600" b="1" i="0" u="sng" strike="noStrike" baseline="0" dirty="0">
                <a:solidFill>
                  <a:srgbClr val="002060"/>
                </a:solidFill>
                <a:latin typeface="Times New Roman" panose="02020603050405020304" pitchFamily="18" charset="0"/>
              </a:rPr>
              <a:t>June 21</a:t>
            </a:r>
            <a:r>
              <a:rPr lang="en-US" sz="2600" b="1" i="0" u="sng" strike="noStrike" baseline="30000" dirty="0">
                <a:solidFill>
                  <a:srgbClr val="002060"/>
                </a:solidFill>
                <a:latin typeface="Times New Roman" panose="02020603050405020304" pitchFamily="18" charset="0"/>
              </a:rPr>
              <a:t>st</a:t>
            </a:r>
            <a:r>
              <a:rPr lang="en-US" sz="2600" b="1" i="0" u="sng" strike="noStrike" baseline="0" dirty="0">
                <a:solidFill>
                  <a:srgbClr val="002060"/>
                </a:solidFill>
                <a:latin typeface="Times New Roman" panose="02020603050405020304" pitchFamily="18" charset="0"/>
              </a:rPr>
              <a:t>) and </a:t>
            </a:r>
            <a:r>
              <a:rPr lang="en-US" sz="2600" b="1" i="1" u="sng" dirty="0">
                <a:solidFill>
                  <a:srgbClr val="000000"/>
                </a:solidFill>
                <a:latin typeface="Times New Roman" panose="02020603050405020304" pitchFamily="18" charset="0"/>
                <a:cs typeface="Times New Roman" panose="02020603050405020304" pitchFamily="18" charset="0"/>
              </a:rPr>
              <a:t>T</a:t>
            </a:r>
            <a:r>
              <a:rPr kumimoji="0" lang="en-US" sz="2600" b="1" i="1"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he winter solstice</a:t>
            </a:r>
            <a:r>
              <a:rPr lang="en-US" sz="2600" b="1" u="sng" dirty="0">
                <a:solidFill>
                  <a:srgbClr val="000000"/>
                </a:solidFill>
                <a:latin typeface="Times New Roman" panose="02020603050405020304" pitchFamily="18" charset="0"/>
                <a:cs typeface="Times New Roman" panose="02020603050405020304" pitchFamily="18" charset="0"/>
              </a:rPr>
              <a:t>(</a:t>
            </a:r>
            <a:r>
              <a:rPr kumimoji="0" lang="en-US" sz="26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22nd of Dec)</a:t>
            </a:r>
            <a:endParaRPr lang="en-US" sz="2600" u="sng" dirty="0"/>
          </a:p>
        </p:txBody>
      </p:sp>
      <p:pic>
        <p:nvPicPr>
          <p:cNvPr id="4" name="Picture 3"/>
          <p:cNvPicPr>
            <a:picLocks noChangeAspect="1"/>
          </p:cNvPicPr>
          <p:nvPr/>
        </p:nvPicPr>
        <p:blipFill>
          <a:blip r:embed="rId1"/>
          <a:stretch>
            <a:fillRect/>
          </a:stretch>
        </p:blipFill>
        <p:spPr>
          <a:xfrm>
            <a:off x="264161" y="711200"/>
            <a:ext cx="11663677" cy="5943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218440" y="528320"/>
            <a:ext cx="11755120" cy="6162040"/>
          </a:xfrm>
          <a:prstGeom prst="rect">
            <a:avLst/>
          </a:prstGeom>
        </p:spPr>
      </p:pic>
      <p:sp>
        <p:nvSpPr>
          <p:cNvPr id="2" name="Rectangle 1"/>
          <p:cNvSpPr/>
          <p:nvPr/>
        </p:nvSpPr>
        <p:spPr>
          <a:xfrm>
            <a:off x="218440" y="167640"/>
            <a:ext cx="275336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Equinox and Solstice</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223520" y="154676"/>
            <a:ext cx="11663680" cy="64696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278040"/>
            <a:ext cx="10918371" cy="516618"/>
          </a:xfrm>
        </p:spPr>
        <p:txBody>
          <a:bodyPr>
            <a:normAutofit fontScale="90000"/>
          </a:bodyPr>
          <a:lstStyle/>
          <a:p>
            <a:br>
              <a:rPr lang="en-US" sz="4800" b="0" i="0" u="none" strike="noStrike" baseline="0" dirty="0">
                <a:solidFill>
                  <a:srgbClr val="000000"/>
                </a:solidFill>
                <a:latin typeface="Times New Roman" panose="02020603050405020304" pitchFamily="18" charset="0"/>
              </a:rPr>
            </a:br>
            <a:r>
              <a:rPr lang="en-US" sz="3100" b="1" i="1" u="none" strike="noStrike" baseline="0" dirty="0">
                <a:solidFill>
                  <a:srgbClr val="000000"/>
                </a:solidFill>
                <a:latin typeface="Times New Roman" panose="02020603050405020304" pitchFamily="18" charset="0"/>
              </a:rPr>
              <a:t>c. Altitud</a:t>
            </a:r>
            <a:r>
              <a:rPr lang="en-US" sz="3100" b="1" i="0" u="none" strike="noStrike" baseline="0" dirty="0">
                <a:solidFill>
                  <a:srgbClr val="000000"/>
                </a:solidFill>
                <a:latin typeface="Times New Roman" panose="02020603050405020304" pitchFamily="18" charset="0"/>
              </a:rPr>
              <a:t>e </a:t>
            </a:r>
            <a:br>
              <a:rPr lang="en-US" sz="4400" b="0" i="0" u="none" strike="noStrike" baseline="0" dirty="0">
                <a:solidFill>
                  <a:srgbClr val="000000"/>
                </a:solidFill>
                <a:latin typeface="Times New Roman" panose="02020603050405020304" pitchFamily="18" charset="0"/>
              </a:rPr>
            </a:br>
            <a:endParaRPr lang="en-US" dirty="0"/>
          </a:p>
        </p:txBody>
      </p:sp>
      <p:sp>
        <p:nvSpPr>
          <p:cNvPr id="3" name="Content Placeholder 2"/>
          <p:cNvSpPr>
            <a:spLocks noGrp="1"/>
          </p:cNvSpPr>
          <p:nvPr>
            <p:ph idx="1"/>
          </p:nvPr>
        </p:nvSpPr>
        <p:spPr>
          <a:xfrm>
            <a:off x="435429" y="979714"/>
            <a:ext cx="11212285" cy="5519057"/>
          </a:xfrm>
        </p:spPr>
        <p:txBody>
          <a:bodyPr>
            <a:normAutofit/>
          </a:bodyPr>
          <a:lstStyle/>
          <a:p>
            <a:pPr algn="just"/>
            <a:r>
              <a:rPr lang="en-US" b="0" i="0" u="none" strike="noStrike" baseline="0" dirty="0">
                <a:solidFill>
                  <a:srgbClr val="000000"/>
                </a:solidFill>
                <a:latin typeface="Times New Roman" panose="02020603050405020304" pitchFamily="18" charset="0"/>
              </a:rPr>
              <a:t>Altitude is the </a:t>
            </a:r>
            <a:r>
              <a:rPr lang="en-US" b="1" i="0" u="none" strike="noStrike" baseline="0" dirty="0">
                <a:solidFill>
                  <a:srgbClr val="002060"/>
                </a:solidFill>
                <a:latin typeface="Times New Roman" panose="02020603050405020304" pitchFamily="18" charset="0"/>
              </a:rPr>
              <a:t>height of location </a:t>
            </a:r>
            <a:r>
              <a:rPr lang="en-US" b="0" i="0" u="none" strike="noStrike" baseline="0" dirty="0">
                <a:solidFill>
                  <a:srgbClr val="000000"/>
                </a:solidFill>
                <a:latin typeface="Times New Roman" panose="02020603050405020304" pitchFamily="18" charset="0"/>
              </a:rPr>
              <a:t>above the sea level. </a:t>
            </a:r>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000000"/>
                </a:solidFill>
                <a:latin typeface="Times New Roman" panose="02020603050405020304" pitchFamily="18" charset="0"/>
              </a:rPr>
              <a:t>Under normal conditions there is a general </a:t>
            </a:r>
            <a:r>
              <a:rPr lang="en-US" b="1" i="0" u="none" strike="noStrike" baseline="0" dirty="0">
                <a:solidFill>
                  <a:srgbClr val="002060"/>
                </a:solidFill>
                <a:latin typeface="Times New Roman" panose="02020603050405020304" pitchFamily="18" charset="0"/>
              </a:rPr>
              <a:t>decrease in temperature </a:t>
            </a:r>
            <a:r>
              <a:rPr lang="en-US" b="0" i="0" u="none" strike="noStrike" baseline="0" dirty="0">
                <a:solidFill>
                  <a:srgbClr val="000000"/>
                </a:solidFill>
                <a:latin typeface="Times New Roman" panose="02020603050405020304" pitchFamily="18" charset="0"/>
              </a:rPr>
              <a:t>with increasing elevation. </a:t>
            </a:r>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000000"/>
                </a:solidFill>
                <a:latin typeface="Times New Roman" panose="02020603050405020304" pitchFamily="18" charset="0"/>
              </a:rPr>
              <a:t>The average rate at which </a:t>
            </a:r>
            <a:r>
              <a:rPr lang="en-US" b="1" i="0" u="none" strike="noStrike" baseline="0" dirty="0">
                <a:solidFill>
                  <a:srgbClr val="002060"/>
                </a:solidFill>
                <a:latin typeface="Times New Roman" panose="02020603050405020304" pitchFamily="18" charset="0"/>
              </a:rPr>
              <a:t>temperature changes </a:t>
            </a:r>
            <a:r>
              <a:rPr lang="en-US" b="0" i="0" u="none" strike="noStrike" baseline="0" dirty="0">
                <a:solidFill>
                  <a:srgbClr val="000000"/>
                </a:solidFill>
                <a:latin typeface="Times New Roman" panose="02020603050405020304" pitchFamily="18" charset="0"/>
              </a:rPr>
              <a:t>per unit of </a:t>
            </a:r>
            <a:r>
              <a:rPr lang="en-US" b="1" i="0" u="none" strike="noStrike" baseline="0" dirty="0">
                <a:solidFill>
                  <a:srgbClr val="002060"/>
                </a:solidFill>
                <a:latin typeface="Times New Roman" panose="02020603050405020304" pitchFamily="18" charset="0"/>
              </a:rPr>
              <a:t>altitudinal change</a:t>
            </a:r>
            <a:r>
              <a:rPr lang="en-US" b="0" i="0" u="none" strike="noStrike" baseline="0" dirty="0">
                <a:solidFill>
                  <a:srgbClr val="000000"/>
                </a:solidFill>
                <a:latin typeface="Times New Roman" panose="02020603050405020304" pitchFamily="18" charset="0"/>
              </a:rPr>
              <a:t> is known as </a:t>
            </a:r>
            <a:r>
              <a:rPr lang="en-US" b="1" i="1" u="none" strike="noStrike" baseline="0" dirty="0">
                <a:solidFill>
                  <a:srgbClr val="002060"/>
                </a:solidFill>
                <a:latin typeface="Times New Roman" panose="02020603050405020304" pitchFamily="18" charset="0"/>
              </a:rPr>
              <a:t>lapse rate</a:t>
            </a:r>
            <a:r>
              <a:rPr lang="en-US" b="0" i="0" u="none" strike="noStrike" baseline="0" dirty="0">
                <a:solidFill>
                  <a:srgbClr val="000000"/>
                </a:solidFill>
                <a:latin typeface="Times New Roman" panose="02020603050405020304" pitchFamily="18" charset="0"/>
              </a:rPr>
              <a:t>. </a:t>
            </a:r>
            <a:endParaRPr lang="en-US" b="0" i="0" u="none" strike="noStrike" baseline="0" dirty="0">
              <a:solidFill>
                <a:srgbClr val="000000"/>
              </a:solidFill>
              <a:latin typeface="Times New Roman" panose="02020603050405020304" pitchFamily="18" charset="0"/>
            </a:endParaRPr>
          </a:p>
          <a:p>
            <a:pPr lvl="1" algn="just"/>
            <a:r>
              <a:rPr lang="en-US" sz="2800" b="0" i="0" u="none" strike="noStrike" baseline="0" dirty="0">
                <a:solidFill>
                  <a:srgbClr val="000000"/>
                </a:solidFill>
                <a:latin typeface="Times New Roman" panose="02020603050405020304" pitchFamily="18" charset="0"/>
              </a:rPr>
              <a:t>is limited to the lower layer of the atmosphere named as </a:t>
            </a:r>
            <a:r>
              <a:rPr lang="en-US" sz="2800" b="1" i="0" u="none" strike="noStrike" baseline="0" dirty="0">
                <a:solidFill>
                  <a:srgbClr val="002060"/>
                </a:solidFill>
                <a:latin typeface="Times New Roman" panose="02020603050405020304" pitchFamily="18" charset="0"/>
              </a:rPr>
              <a:t>troposphere</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r>
              <a:rPr lang="en-US" sz="2800" b="0" i="0" u="none" strike="noStrike" baseline="0" dirty="0">
                <a:solidFill>
                  <a:srgbClr val="000000"/>
                </a:solidFill>
                <a:latin typeface="Times New Roman" panose="02020603050405020304" pitchFamily="18" charset="0"/>
              </a:rPr>
              <a:t>The normal lapse rate is </a:t>
            </a:r>
            <a:r>
              <a:rPr lang="en-US" sz="2800" b="1" i="0" u="none" strike="noStrike" baseline="0" dirty="0">
                <a:solidFill>
                  <a:srgbClr val="002060"/>
                </a:solidFill>
                <a:latin typeface="Times New Roman" panose="02020603050405020304" pitchFamily="18" charset="0"/>
              </a:rPr>
              <a:t>6.5°C</a:t>
            </a:r>
            <a:r>
              <a:rPr lang="en-US" sz="2800" b="0" i="0" u="none" strike="noStrike" baseline="0" dirty="0">
                <a:solidFill>
                  <a:srgbClr val="000000"/>
                </a:solidFill>
                <a:latin typeface="Times New Roman" panose="02020603050405020304" pitchFamily="18" charset="0"/>
              </a:rPr>
              <a:t> per kilometer rise in altitude.</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520" y="447040"/>
            <a:ext cx="11744960" cy="6228080"/>
          </a:xfrm>
        </p:spPr>
        <p:txBody>
          <a:bodyPr/>
          <a:lstStyle/>
          <a:p>
            <a:pPr marL="0" indent="0">
              <a:buNone/>
            </a:pPr>
            <a:r>
              <a:rPr lang="en-US" b="1" dirty="0">
                <a:latin typeface="Times New Roman" panose="02020603050405020304" pitchFamily="18" charset="0"/>
                <a:cs typeface="Times New Roman" panose="02020603050405020304" pitchFamily="18" charset="0"/>
              </a:rPr>
              <a:t>Why temperature decrease as we go up?</a:t>
            </a:r>
            <a:endParaRPr lang="en-US" b="1" dirty="0">
              <a:latin typeface="Times New Roman" panose="02020603050405020304" pitchFamily="18" charset="0"/>
              <a:cs typeface="Times New Roman" panose="02020603050405020304" pitchFamily="18" charset="0"/>
            </a:endParaRPr>
          </a:p>
          <a:p>
            <a:pPr marL="514350" indent="-514350">
              <a:buAutoNum type="arabicPeriod"/>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As elevation increases, </a:t>
            </a:r>
            <a:r>
              <a:rPr lang="en-US" b="1" dirty="0">
                <a:solidFill>
                  <a:srgbClr val="002060"/>
                </a:solidFill>
                <a:latin typeface="Times New Roman" panose="02020603050405020304" pitchFamily="18" charset="0"/>
                <a:cs typeface="Times New Roman" panose="02020603050405020304" pitchFamily="18" charset="0"/>
              </a:rPr>
              <a:t>pressure falls</a:t>
            </a:r>
            <a:r>
              <a:rPr lang="en-US" dirty="0">
                <a:latin typeface="Times New Roman" panose="02020603050405020304" pitchFamily="18" charset="0"/>
                <a:cs typeface="Times New Roman" panose="02020603050405020304" pitchFamily="18" charset="0"/>
              </a:rPr>
              <a:t>….since they are directly proportional,  the fall on </a:t>
            </a:r>
            <a:r>
              <a:rPr lang="en-US" b="1" dirty="0">
                <a:solidFill>
                  <a:srgbClr val="002060"/>
                </a:solidFill>
                <a:latin typeface="Times New Roman" panose="02020603050405020304" pitchFamily="18" charset="0"/>
                <a:cs typeface="Times New Roman" panose="02020603050405020304" pitchFamily="18" charset="0"/>
              </a:rPr>
              <a:t>pressure</a:t>
            </a:r>
            <a:r>
              <a:rPr lang="en-US" dirty="0">
                <a:latin typeface="Times New Roman" panose="02020603050405020304" pitchFamily="18" charset="0"/>
                <a:cs typeface="Times New Roman" panose="02020603050405020304" pitchFamily="18" charset="0"/>
              </a:rPr>
              <a:t> will result in </a:t>
            </a:r>
            <a:r>
              <a:rPr lang="en-US" b="1" dirty="0">
                <a:solidFill>
                  <a:srgbClr val="002060"/>
                </a:solidFill>
                <a:latin typeface="Times New Roman" panose="02020603050405020304" pitchFamily="18" charset="0"/>
                <a:cs typeface="Times New Roman" panose="02020603050405020304" pitchFamily="18" charset="0"/>
              </a:rPr>
              <a:t>temperature decrease</a:t>
            </a:r>
            <a:endParaRPr lang="en-US" b="1"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With increase in elevation, the </a:t>
            </a:r>
            <a:r>
              <a:rPr lang="en-US" b="1" dirty="0">
                <a:solidFill>
                  <a:srgbClr val="002060"/>
                </a:solidFill>
                <a:latin typeface="Times New Roman" panose="02020603050405020304" pitchFamily="18" charset="0"/>
                <a:cs typeface="Times New Roman" panose="02020603050405020304" pitchFamily="18" charset="0"/>
              </a:rPr>
              <a:t>concentration of GHG</a:t>
            </a:r>
            <a:r>
              <a:rPr lang="en-US" dirty="0">
                <a:latin typeface="Times New Roman" panose="02020603050405020304" pitchFamily="18" charset="0"/>
                <a:cs typeface="Times New Roman" panose="02020603050405020304" pitchFamily="18" charset="0"/>
              </a:rPr>
              <a:t>(water vapor</a:t>
            </a:r>
            <a:r>
              <a:rPr lang="en-US" sz="24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carbon dioxide) </a:t>
            </a:r>
            <a:r>
              <a:rPr lang="en-US" b="1" dirty="0">
                <a:solidFill>
                  <a:srgbClr val="002060"/>
                </a:solidFill>
                <a:latin typeface="Times New Roman" panose="02020603050405020304" pitchFamily="18" charset="0"/>
                <a:cs typeface="Times New Roman" panose="02020603050405020304" pitchFamily="18" charset="0"/>
              </a:rPr>
              <a:t>decrease</a:t>
            </a:r>
            <a:r>
              <a:rPr lang="en-US" dirty="0">
                <a:latin typeface="Times New Roman" panose="02020603050405020304" pitchFamily="18" charset="0"/>
                <a:cs typeface="Times New Roman" panose="02020603050405020304" pitchFamily="18" charset="0"/>
              </a:rPr>
              <a:t>, hence </a:t>
            </a:r>
            <a:r>
              <a:rPr lang="en-US" b="1" dirty="0">
                <a:solidFill>
                  <a:srgbClr val="002060"/>
                </a:solidFill>
                <a:latin typeface="Times New Roman" panose="02020603050405020304" pitchFamily="18" charset="0"/>
                <a:cs typeface="Times New Roman" panose="02020603050405020304" pitchFamily="18" charset="0"/>
              </a:rPr>
              <a:t>heat observation capacity </a:t>
            </a:r>
            <a:r>
              <a:rPr lang="en-US" dirty="0">
                <a:latin typeface="Times New Roman" panose="02020603050405020304" pitchFamily="18" charset="0"/>
                <a:cs typeface="Times New Roman" panose="02020603050405020304" pitchFamily="18" charset="0"/>
              </a:rPr>
              <a:t>of the atmosphere will decrease</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3961"/>
          </a:xfrm>
        </p:spPr>
        <p:txBody>
          <a:bodyPr>
            <a:noAutofit/>
          </a:bodyPr>
          <a:lstStyle/>
          <a:p>
            <a:r>
              <a:rPr lang="en-US" sz="3200" b="1" i="0" u="none" strike="noStrike" baseline="0" dirty="0">
                <a:solidFill>
                  <a:srgbClr val="000000"/>
                </a:solidFill>
                <a:latin typeface="Times New Roman" panose="02020603050405020304" pitchFamily="18" charset="0"/>
              </a:rPr>
              <a:t>Types of lapse rate </a:t>
            </a:r>
            <a:endParaRPr lang="en-US" sz="3200" dirty="0"/>
          </a:p>
        </p:txBody>
      </p:sp>
      <p:sp>
        <p:nvSpPr>
          <p:cNvPr id="3" name="Content Placeholder 2"/>
          <p:cNvSpPr>
            <a:spLocks noGrp="1"/>
          </p:cNvSpPr>
          <p:nvPr>
            <p:ph idx="1"/>
          </p:nvPr>
        </p:nvSpPr>
        <p:spPr>
          <a:xfrm>
            <a:off x="348343" y="947057"/>
            <a:ext cx="11473543" cy="5545818"/>
          </a:xfrm>
        </p:spPr>
        <p:txBody>
          <a:bodyPr/>
          <a:lstStyle/>
          <a:p>
            <a:r>
              <a:rPr lang="en-US" sz="2800" b="0" i="0" u="none" strike="noStrike" baseline="0" dirty="0">
                <a:solidFill>
                  <a:srgbClr val="000000"/>
                </a:solidFill>
                <a:latin typeface="Times New Roman" panose="02020603050405020304" pitchFamily="18" charset="0"/>
              </a:rPr>
              <a:t>Three types of lapse rates are identified; </a:t>
            </a:r>
            <a:endParaRPr lang="en-US" sz="2800" b="0" i="0" u="none" strike="noStrike" baseline="0" dirty="0">
              <a:solidFill>
                <a:srgbClr val="000000"/>
              </a:solidFill>
              <a:latin typeface="Times New Roman" panose="02020603050405020304" pitchFamily="18" charset="0"/>
            </a:endParaRPr>
          </a:p>
          <a:p>
            <a:pPr algn="l"/>
            <a:endParaRPr lang="en-US" sz="3200" b="0" i="0" u="none" strike="noStrike" baseline="0" dirty="0">
              <a:solidFill>
                <a:srgbClr val="000000"/>
              </a:solidFill>
              <a:latin typeface="Times New Roman" panose="02020603050405020304" pitchFamily="18" charset="0"/>
            </a:endParaRPr>
          </a:p>
          <a:p>
            <a:pPr marL="971550" lvl="1" indent="-514350">
              <a:buAutoNum type="romanLcPeriod"/>
            </a:pPr>
            <a:r>
              <a:rPr lang="en-US" b="1" i="1" u="none" strike="noStrike" baseline="0" dirty="0">
                <a:solidFill>
                  <a:srgbClr val="000000"/>
                </a:solidFill>
                <a:latin typeface="Times New Roman" panose="02020603050405020304" pitchFamily="18" charset="0"/>
              </a:rPr>
              <a:t>Dry adiabatic laps rate </a:t>
            </a:r>
            <a:endParaRPr lang="en-US" b="1" i="1" u="none" strike="noStrike" baseline="0" dirty="0">
              <a:solidFill>
                <a:srgbClr val="000000"/>
              </a:solidFill>
              <a:latin typeface="Times New Roman" panose="02020603050405020304" pitchFamily="18" charset="0"/>
            </a:endParaRPr>
          </a:p>
          <a:p>
            <a:pPr marL="971550" lvl="1" indent="-514350">
              <a:buAutoNum type="romanLcPeriod"/>
            </a:pPr>
            <a:r>
              <a:rPr lang="en-US" sz="2400" b="1" i="1" u="none" strike="noStrike" baseline="0" dirty="0">
                <a:solidFill>
                  <a:srgbClr val="000000"/>
                </a:solidFill>
                <a:latin typeface="Times New Roman" panose="02020603050405020304" pitchFamily="18" charset="0"/>
              </a:rPr>
              <a:t>Wet Adiabatic laps rate </a:t>
            </a:r>
            <a:endParaRPr lang="en-US" sz="2400" b="1" i="1" u="none" strike="noStrike" baseline="0" dirty="0">
              <a:solidFill>
                <a:srgbClr val="000000"/>
              </a:solidFill>
              <a:latin typeface="Times New Roman" panose="02020603050405020304" pitchFamily="18" charset="0"/>
            </a:endParaRPr>
          </a:p>
          <a:p>
            <a:pPr marL="971550" lvl="1" indent="-514350">
              <a:buAutoNum type="romanLcPeriod"/>
            </a:pPr>
            <a:r>
              <a:rPr lang="en-US" sz="2400" b="1" i="1" u="none" strike="noStrike" baseline="0" dirty="0">
                <a:solidFill>
                  <a:srgbClr val="000000"/>
                </a:solidFill>
                <a:latin typeface="Times New Roman" panose="02020603050405020304" pitchFamily="18" charset="0"/>
              </a:rPr>
              <a:t>Environmental lapse rate or Atmospheric lapse late </a:t>
            </a:r>
            <a:endParaRPr lang="en-US" sz="2400" b="0" i="0" u="none" strike="noStrike" baseline="0" dirty="0">
              <a:solidFill>
                <a:srgbClr val="000000"/>
              </a:solidFill>
              <a:latin typeface="Times New Roman" panose="02020603050405020304" pitchFamily="18" charset="0"/>
            </a:endParaRPr>
          </a:p>
          <a:p>
            <a:pPr marL="971550" lvl="1" indent="-514350">
              <a:buAutoNum type="romanLcPeriod"/>
            </a:pPr>
            <a:endParaRPr lang="en-US" b="0" i="0" u="none" strike="noStrike" baseline="0" dirty="0">
              <a:solidFill>
                <a:srgbClr val="000000"/>
              </a:solidFill>
              <a:latin typeface="Times New Roman" panose="02020603050405020304"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153533"/>
            <a:ext cx="10515600" cy="527504"/>
          </a:xfrm>
        </p:spPr>
        <p:txBody>
          <a:bodyPr>
            <a:noAutofit/>
          </a:bodyPr>
          <a:lstStyle/>
          <a:p>
            <a:pPr algn="ctr"/>
            <a:br>
              <a:rPr lang="en-US" sz="3200" b="0" i="0" u="none" strike="noStrike" baseline="0" dirty="0">
                <a:solidFill>
                  <a:srgbClr val="000000"/>
                </a:solidFill>
                <a:latin typeface="Times New Roman" panose="02020603050405020304" pitchFamily="18" charset="0"/>
              </a:rPr>
            </a:br>
            <a:r>
              <a:rPr lang="en-US" sz="3200" b="1" dirty="0">
                <a:solidFill>
                  <a:srgbClr val="000000"/>
                </a:solidFill>
                <a:latin typeface="Times New Roman" panose="02020603050405020304" pitchFamily="18" charset="0"/>
              </a:rPr>
              <a:t>A</a:t>
            </a:r>
            <a:r>
              <a:rPr lang="en-US" sz="3200" b="1" u="none" strike="noStrike" baseline="0" dirty="0">
                <a:solidFill>
                  <a:srgbClr val="000000"/>
                </a:solidFill>
                <a:latin typeface="Times New Roman" panose="02020603050405020304" pitchFamily="18" charset="0"/>
              </a:rPr>
              <a:t>diabatic laps rate </a:t>
            </a:r>
            <a:br>
              <a:rPr lang="en-US" sz="3200" b="0" i="0" u="none" strike="noStrike" baseline="0" dirty="0">
                <a:solidFill>
                  <a:srgbClr val="000000"/>
                </a:solidFill>
                <a:latin typeface="Times New Roman" panose="02020603050405020304" pitchFamily="18" charset="0"/>
              </a:rPr>
            </a:br>
            <a:endParaRPr lang="en-US" sz="3200" dirty="0"/>
          </a:p>
        </p:txBody>
      </p:sp>
      <p:sp>
        <p:nvSpPr>
          <p:cNvPr id="3" name="Content Placeholder 2"/>
          <p:cNvSpPr>
            <a:spLocks noGrp="1"/>
          </p:cNvSpPr>
          <p:nvPr>
            <p:ph idx="1"/>
          </p:nvPr>
        </p:nvSpPr>
        <p:spPr>
          <a:xfrm>
            <a:off x="315685" y="762000"/>
            <a:ext cx="11527971" cy="5802086"/>
          </a:xfrm>
        </p:spPr>
        <p:txBody>
          <a:bodyPr>
            <a:normAutofit/>
          </a:bodyPr>
          <a:lstStyle/>
          <a:p>
            <a:pPr algn="just"/>
            <a:r>
              <a:rPr lang="en-US" b="1" i="0" u="none" strike="noStrike" baseline="0" dirty="0">
                <a:solidFill>
                  <a:srgbClr val="000000"/>
                </a:solidFill>
                <a:latin typeface="Times New Roman" panose="02020603050405020304" pitchFamily="18" charset="0"/>
              </a:rPr>
              <a:t>An adiabatic lapse rate</a:t>
            </a:r>
            <a:endParaRPr lang="en-US" b="1" dirty="0">
              <a:solidFill>
                <a:srgbClr val="000000"/>
              </a:solidFill>
              <a:latin typeface="Times New Roman" panose="02020603050405020304" pitchFamily="18" charset="0"/>
            </a:endParaRPr>
          </a:p>
          <a:p>
            <a:pPr lvl="1" algn="just">
              <a:buFont typeface="Wingdings" panose="05000000000000000000" pitchFamily="2" charset="2"/>
              <a:buChar char="Ø"/>
            </a:pPr>
            <a:r>
              <a:rPr lang="en-US" sz="2800" b="0" i="0" u="none" strike="noStrike" baseline="0" dirty="0">
                <a:solidFill>
                  <a:srgbClr val="000000"/>
                </a:solidFill>
                <a:latin typeface="Times New Roman" panose="02020603050405020304" pitchFamily="18" charset="0"/>
              </a:rPr>
              <a:t>is the rate at which the temperature of an air parcel changes in response to the </a:t>
            </a:r>
            <a:r>
              <a:rPr lang="en-US" sz="2800" b="1" i="0" u="none" strike="noStrike" baseline="0" dirty="0">
                <a:solidFill>
                  <a:srgbClr val="002060"/>
                </a:solidFill>
                <a:latin typeface="Times New Roman" panose="02020603050405020304" pitchFamily="18" charset="0"/>
              </a:rPr>
              <a:t>expansion or compression </a:t>
            </a:r>
            <a:r>
              <a:rPr lang="en-US" sz="2800" b="0" i="0" u="none" strike="noStrike" baseline="0" dirty="0">
                <a:solidFill>
                  <a:srgbClr val="000000"/>
                </a:solidFill>
                <a:latin typeface="Times New Roman" panose="02020603050405020304" pitchFamily="18" charset="0"/>
              </a:rPr>
              <a:t>process associated with a </a:t>
            </a:r>
            <a:r>
              <a:rPr lang="en-US" sz="2800" b="1" i="0" u="none" strike="noStrike" baseline="0" dirty="0">
                <a:solidFill>
                  <a:srgbClr val="002060"/>
                </a:solidFill>
                <a:latin typeface="Times New Roman" panose="02020603050405020304" pitchFamily="18" charset="0"/>
              </a:rPr>
              <a:t>change in altitude</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buFont typeface="Wingdings" panose="05000000000000000000" pitchFamily="2" charset="2"/>
              <a:buChar char="Ø"/>
            </a:pPr>
            <a:r>
              <a:rPr lang="en-US" sz="2800" b="1" i="0" u="none" strike="noStrike" baseline="0" dirty="0">
                <a:solidFill>
                  <a:srgbClr val="002060"/>
                </a:solidFill>
                <a:latin typeface="Times New Roman" panose="02020603050405020304" pitchFamily="18" charset="0"/>
              </a:rPr>
              <a:t>Vertical displacements of air </a:t>
            </a:r>
            <a:r>
              <a:rPr lang="en-US" sz="2800" b="0" i="0" u="none" strike="noStrike" baseline="0" dirty="0">
                <a:solidFill>
                  <a:srgbClr val="000000"/>
                </a:solidFill>
                <a:latin typeface="Times New Roman" panose="02020603050405020304" pitchFamily="18" charset="0"/>
              </a:rPr>
              <a:t>are the major cause of adiabatic temperature changes. </a:t>
            </a:r>
            <a:endParaRPr lang="en-US" sz="2800" b="0" i="0" u="none" strike="noStrike" baseline="0" dirty="0">
              <a:solidFill>
                <a:srgbClr val="000000"/>
              </a:solidFill>
              <a:latin typeface="Times New Roman" panose="02020603050405020304" pitchFamily="18" charset="0"/>
            </a:endParaRPr>
          </a:p>
          <a:p>
            <a:pPr lvl="1" algn="just">
              <a:buFont typeface="Wingdings" panose="05000000000000000000" pitchFamily="2" charset="2"/>
              <a:buChar char="Ø"/>
            </a:pPr>
            <a:r>
              <a:rPr lang="en-US" sz="2800" b="0" i="0" u="none" strike="noStrike" baseline="0" dirty="0">
                <a:solidFill>
                  <a:srgbClr val="000000"/>
                </a:solidFill>
                <a:latin typeface="Times New Roman" panose="02020603050405020304" pitchFamily="18" charset="0"/>
              </a:rPr>
              <a:t>When air rises, it expands because there is </a:t>
            </a:r>
            <a:r>
              <a:rPr lang="en-US" sz="2800" b="1" i="0" u="none" strike="noStrike" baseline="0" dirty="0">
                <a:solidFill>
                  <a:srgbClr val="002060"/>
                </a:solidFill>
                <a:latin typeface="Times New Roman" panose="02020603050405020304" pitchFamily="18" charset="0"/>
              </a:rPr>
              <a:t>less weight of air upon it</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buFont typeface="Wingdings" panose="05000000000000000000" pitchFamily="2" charset="2"/>
              <a:buChar char="Ø"/>
            </a:pPr>
            <a:r>
              <a:rPr lang="en-US" sz="2800" b="0" i="0" u="none" strike="noStrike" baseline="0" dirty="0">
                <a:solidFill>
                  <a:srgbClr val="000000"/>
                </a:solidFill>
                <a:latin typeface="Times New Roman" panose="02020603050405020304" pitchFamily="18" charset="0"/>
              </a:rPr>
              <a:t>As long as the air in the parcel is </a:t>
            </a:r>
            <a:r>
              <a:rPr lang="en-US" sz="2800" b="1" i="0" u="none" strike="noStrike" baseline="0" dirty="0">
                <a:solidFill>
                  <a:srgbClr val="002060"/>
                </a:solidFill>
                <a:latin typeface="Times New Roman" panose="02020603050405020304" pitchFamily="18" charset="0"/>
              </a:rPr>
              <a:t>unsaturated</a:t>
            </a:r>
            <a:r>
              <a:rPr lang="en-US" sz="2800" b="0" i="0" u="none" strike="noStrike" baseline="0" dirty="0">
                <a:solidFill>
                  <a:srgbClr val="000000"/>
                </a:solidFill>
                <a:latin typeface="Times New Roman" panose="02020603050405020304" pitchFamily="18" charset="0"/>
              </a:rPr>
              <a:t> (the relative </a:t>
            </a:r>
            <a:r>
              <a:rPr lang="en-US" sz="2800" b="1" i="0" u="none" strike="noStrike" baseline="0" dirty="0">
                <a:solidFill>
                  <a:srgbClr val="002060"/>
                </a:solidFill>
                <a:latin typeface="Times New Roman" panose="02020603050405020304" pitchFamily="18" charset="0"/>
              </a:rPr>
              <a:t>humidity</a:t>
            </a:r>
            <a:r>
              <a:rPr lang="en-US" sz="2800" b="0" i="0" u="none" strike="noStrike" baseline="0" dirty="0">
                <a:solidFill>
                  <a:srgbClr val="000000"/>
                </a:solidFill>
                <a:latin typeface="Times New Roman" panose="02020603050405020304" pitchFamily="18" charset="0"/>
              </a:rPr>
              <a:t> is less than </a:t>
            </a:r>
            <a:r>
              <a:rPr lang="en-US" sz="2800" b="1" i="0" u="none" strike="noStrike" baseline="0" dirty="0">
                <a:solidFill>
                  <a:srgbClr val="002060"/>
                </a:solidFill>
                <a:latin typeface="Times New Roman" panose="02020603050405020304" pitchFamily="18" charset="0"/>
              </a:rPr>
              <a:t>100%</a:t>
            </a:r>
            <a:r>
              <a:rPr lang="en-US" sz="2800" b="0" i="0" u="none" strike="noStrike" baseline="0" dirty="0">
                <a:solidFill>
                  <a:srgbClr val="000000"/>
                </a:solidFill>
                <a:latin typeface="Times New Roman" panose="02020603050405020304" pitchFamily="18" charset="0"/>
              </a:rPr>
              <a:t>), the rate of </a:t>
            </a:r>
            <a:r>
              <a:rPr lang="en-US" sz="2800" b="1" i="0" u="none" strike="noStrike" baseline="0" dirty="0">
                <a:solidFill>
                  <a:srgbClr val="002060"/>
                </a:solidFill>
                <a:latin typeface="Times New Roman" panose="02020603050405020304" pitchFamily="18" charset="0"/>
              </a:rPr>
              <a:t>adiabatic cooling or warming remains constant.</a:t>
            </a:r>
            <a:r>
              <a:rPr lang="en-US" sz="2800" b="0" i="0" u="none" strike="noStrike" baseline="0" dirty="0">
                <a:solidFill>
                  <a:srgbClr val="000000"/>
                </a:solidFill>
                <a:latin typeface="Times New Roman" panose="02020603050405020304" pitchFamily="18" charset="0"/>
              </a:rPr>
              <a:t> </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521" y="517843"/>
            <a:ext cx="10515600" cy="305434"/>
          </a:xfrm>
        </p:spPr>
        <p:txBody>
          <a:bodyPr>
            <a:noAutofit/>
          </a:bodyPr>
          <a:lstStyle/>
          <a:p>
            <a:r>
              <a:rPr lang="en-US" sz="3200" b="1" i="1" u="none" strike="noStrike" baseline="0" dirty="0" err="1">
                <a:solidFill>
                  <a:srgbClr val="000000"/>
                </a:solidFill>
                <a:latin typeface="Times New Roman" panose="02020603050405020304" pitchFamily="18" charset="0"/>
              </a:rPr>
              <a:t>i</a:t>
            </a:r>
            <a:r>
              <a:rPr lang="en-US" sz="3200" b="1" i="1" u="none" strike="noStrike" baseline="0" dirty="0">
                <a:solidFill>
                  <a:srgbClr val="000000"/>
                </a:solidFill>
                <a:latin typeface="Times New Roman" panose="02020603050405020304" pitchFamily="18" charset="0"/>
              </a:rPr>
              <a:t>. Dry adiabatic laps rate</a:t>
            </a:r>
            <a:endParaRPr lang="en-US" sz="3200" dirty="0"/>
          </a:p>
        </p:txBody>
      </p:sp>
      <p:sp>
        <p:nvSpPr>
          <p:cNvPr id="3" name="Content Placeholder 2"/>
          <p:cNvSpPr>
            <a:spLocks noGrp="1"/>
          </p:cNvSpPr>
          <p:nvPr>
            <p:ph idx="1"/>
          </p:nvPr>
        </p:nvSpPr>
        <p:spPr>
          <a:xfrm>
            <a:off x="243841" y="670560"/>
            <a:ext cx="11744960" cy="5974714"/>
          </a:xfrm>
        </p:spPr>
        <p:txBody>
          <a:bodyPr>
            <a:normAutofit/>
          </a:bodyPr>
          <a:lstStyle/>
          <a:p>
            <a:pPr algn="just"/>
            <a:endParaRPr lang="en-US" sz="2800" b="0" i="0" u="none" strike="noStrike" baseline="0" dirty="0">
              <a:solidFill>
                <a:srgbClr val="000000"/>
              </a:solidFill>
              <a:latin typeface="Times New Roman" panose="02020603050405020304" pitchFamily="18" charset="0"/>
            </a:endParaRPr>
          </a:p>
          <a:p>
            <a:pPr algn="just"/>
            <a:r>
              <a:rPr lang="en-US" sz="2800" dirty="0">
                <a:solidFill>
                  <a:srgbClr val="000000"/>
                </a:solidFill>
                <a:effectLst/>
                <a:latin typeface="Calibri" panose="020F0502020204030204" charset="0"/>
                <a:ea typeface="Calibri" panose="020F050202020403020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charset="0"/>
                <a:cs typeface="Times New Roman" panose="02020603050405020304" pitchFamily="18" charset="0"/>
              </a:rPr>
              <a:t>is the rate an </a:t>
            </a:r>
            <a:r>
              <a:rPr lang="en-US" sz="2800" i="1" dirty="0">
                <a:solidFill>
                  <a:srgbClr val="000000"/>
                </a:solidFill>
                <a:effectLst/>
                <a:latin typeface="Times New Roman" panose="02020603050405020304" pitchFamily="18" charset="0"/>
                <a:ea typeface="Calibri" panose="020F0502020204030204" charset="0"/>
                <a:cs typeface="Times New Roman" panose="02020603050405020304" pitchFamily="18" charset="0"/>
              </a:rPr>
              <a:t>unsaturated</a:t>
            </a:r>
            <a:r>
              <a:rPr lang="en-US" sz="2800" dirty="0">
                <a:solidFill>
                  <a:srgbClr val="000000"/>
                </a:solidFill>
                <a:effectLst/>
                <a:latin typeface="Times New Roman" panose="02020603050405020304" pitchFamily="18" charset="0"/>
                <a:ea typeface="Calibri" panose="020F0502020204030204" charset="0"/>
                <a:cs typeface="Times New Roman" panose="02020603050405020304" pitchFamily="18" charset="0"/>
              </a:rPr>
              <a:t> parcel of air warms or cools when moving vertically through the atmosphere</a:t>
            </a:r>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if the upward movement of air </a:t>
            </a:r>
            <a:r>
              <a:rPr lang="en-US" sz="2800" b="1" i="0" u="none" strike="noStrike" baseline="0" dirty="0">
                <a:solidFill>
                  <a:srgbClr val="0070C0"/>
                </a:solidFill>
                <a:latin typeface="Times New Roman" panose="02020603050405020304" pitchFamily="18" charset="0"/>
              </a:rPr>
              <a:t>does not produce </a:t>
            </a:r>
            <a:r>
              <a:rPr lang="en-US" sz="2800" b="1" i="0" u="none" strike="noStrike" baseline="0" dirty="0">
                <a:solidFill>
                  <a:srgbClr val="002060"/>
                </a:solidFill>
                <a:latin typeface="Times New Roman" panose="02020603050405020304" pitchFamily="18" charset="0"/>
              </a:rPr>
              <a:t>condensation</a:t>
            </a:r>
            <a:r>
              <a:rPr lang="en-US" sz="2800" b="0" i="0" u="none" strike="noStrike" baseline="0" dirty="0">
                <a:solidFill>
                  <a:srgbClr val="000000"/>
                </a:solidFill>
                <a:latin typeface="Times New Roman" panose="02020603050405020304" pitchFamily="18" charset="0"/>
              </a:rPr>
              <a:t>, then the energy expended by expansion will cause the temperature of the mass </a:t>
            </a:r>
            <a:r>
              <a:rPr lang="en-US" sz="2800" b="1" i="0" u="none" strike="noStrike" baseline="0" dirty="0">
                <a:solidFill>
                  <a:srgbClr val="002060"/>
                </a:solidFill>
                <a:latin typeface="Times New Roman" panose="02020603050405020304" pitchFamily="18" charset="0"/>
              </a:rPr>
              <a:t>to fall at the constant </a:t>
            </a:r>
            <a:r>
              <a:rPr lang="en-US" sz="2800" b="1" i="1" u="none" strike="noStrike" baseline="0" dirty="0">
                <a:solidFill>
                  <a:srgbClr val="002060"/>
                </a:solidFill>
                <a:latin typeface="Times New Roman" panose="02020603050405020304" pitchFamily="18" charset="0"/>
              </a:rPr>
              <a:t>dry adiabatic lapse rate</a:t>
            </a:r>
            <a:r>
              <a:rPr lang="en-US" sz="2800" b="0" i="1" u="none" strike="noStrike" baseline="0" dirty="0">
                <a:solidFill>
                  <a:srgbClr val="000000"/>
                </a:solidFill>
                <a:latin typeface="Times New Roman" panose="02020603050405020304" pitchFamily="18" charset="0"/>
              </a:rPr>
              <a:t>. </a:t>
            </a:r>
            <a:endParaRPr lang="en-US" sz="2800" b="0" i="1" u="none" strike="noStrike" baseline="0" dirty="0">
              <a:solidFill>
                <a:srgbClr val="000000"/>
              </a:solidFill>
              <a:latin typeface="Times New Roman" panose="02020603050405020304" pitchFamily="18" charset="0"/>
            </a:endParaRPr>
          </a:p>
          <a:p>
            <a:pPr algn="just"/>
            <a:r>
              <a:rPr lang="en-US" b="0" i="0" dirty="0">
                <a:effectLst/>
                <a:latin typeface="Times New Roman" panose="02020603050405020304" pitchFamily="18" charset="0"/>
                <a:cs typeface="Times New Roman" panose="02020603050405020304" pitchFamily="18" charset="0"/>
              </a:rPr>
              <a:t>The adiabatic lapse rate for a dry atmosphere, which may </a:t>
            </a:r>
            <a:r>
              <a:rPr lang="en-US" b="1" i="0" dirty="0">
                <a:solidFill>
                  <a:srgbClr val="002060"/>
                </a:solidFill>
                <a:effectLst/>
                <a:latin typeface="Times New Roman" panose="02020603050405020304" pitchFamily="18" charset="0"/>
                <a:cs typeface="Times New Roman" panose="02020603050405020304" pitchFamily="18" charset="0"/>
              </a:rPr>
              <a:t>contain water vapor </a:t>
            </a:r>
            <a:r>
              <a:rPr lang="en-US" b="0" i="0" dirty="0">
                <a:effectLst/>
                <a:latin typeface="Times New Roman" panose="02020603050405020304" pitchFamily="18" charset="0"/>
                <a:cs typeface="Times New Roman" panose="02020603050405020304" pitchFamily="18" charset="0"/>
              </a:rPr>
              <a:t>but which </a:t>
            </a:r>
            <a:r>
              <a:rPr lang="en-US" b="1" i="0" dirty="0">
                <a:solidFill>
                  <a:srgbClr val="002060"/>
                </a:solidFill>
                <a:effectLst/>
                <a:latin typeface="Times New Roman" panose="02020603050405020304" pitchFamily="18" charset="0"/>
                <a:cs typeface="Times New Roman" panose="02020603050405020304" pitchFamily="18" charset="0"/>
              </a:rPr>
              <a:t>has no liquid moisture </a:t>
            </a:r>
            <a:r>
              <a:rPr lang="en-US" b="0" i="0" dirty="0">
                <a:effectLst/>
                <a:latin typeface="Times New Roman" panose="02020603050405020304" pitchFamily="18" charset="0"/>
                <a:cs typeface="Times New Roman" panose="02020603050405020304" pitchFamily="18" charset="0"/>
              </a:rPr>
              <a:t>present in the form of </a:t>
            </a:r>
            <a:r>
              <a:rPr lang="en-US" b="1" i="0" dirty="0">
                <a:solidFill>
                  <a:srgbClr val="0070C0"/>
                </a:solidFill>
                <a:effectLst/>
                <a:latin typeface="Times New Roman" panose="02020603050405020304" pitchFamily="18" charset="0"/>
                <a:cs typeface="Times New Roman" panose="02020603050405020304" pitchFamily="18" charset="0"/>
              </a:rPr>
              <a:t>fog</a:t>
            </a:r>
            <a:r>
              <a:rPr lang="en-US" b="0" i="0" dirty="0">
                <a:effectLst/>
                <a:latin typeface="Times New Roman" panose="02020603050405020304" pitchFamily="18" charset="0"/>
                <a:cs typeface="Times New Roman" panose="02020603050405020304" pitchFamily="18" charset="0"/>
              </a:rPr>
              <a:t>, </a:t>
            </a:r>
            <a:r>
              <a:rPr lang="en-US" b="1" i="0" dirty="0">
                <a:solidFill>
                  <a:srgbClr val="0070C0"/>
                </a:solidFill>
                <a:effectLst/>
                <a:latin typeface="Times New Roman" panose="02020603050405020304" pitchFamily="18" charset="0"/>
                <a:cs typeface="Times New Roman" panose="02020603050405020304" pitchFamily="18" charset="0"/>
              </a:rPr>
              <a:t>droplets</a:t>
            </a:r>
            <a:r>
              <a:rPr lang="en-US" b="0" i="0" dirty="0">
                <a:effectLst/>
                <a:latin typeface="Times New Roman" panose="02020603050405020304" pitchFamily="18" charset="0"/>
                <a:cs typeface="Times New Roman" panose="02020603050405020304" pitchFamily="18" charset="0"/>
              </a:rPr>
              <a:t>, or </a:t>
            </a:r>
            <a:r>
              <a:rPr lang="en-US" b="1" i="0" dirty="0">
                <a:solidFill>
                  <a:srgbClr val="0070C0"/>
                </a:solidFill>
                <a:effectLst/>
                <a:latin typeface="Times New Roman" panose="02020603050405020304" pitchFamily="18" charset="0"/>
                <a:cs typeface="Times New Roman" panose="02020603050405020304" pitchFamily="18" charset="0"/>
              </a:rPr>
              <a:t>clouds</a:t>
            </a:r>
            <a:r>
              <a:rPr lang="en-US" b="0" i="0" dirty="0">
                <a:effectLst/>
                <a:latin typeface="Times New Roman" panose="02020603050405020304" pitchFamily="18" charset="0"/>
                <a:cs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rate of heating or cooling is about </a:t>
            </a:r>
            <a:r>
              <a:rPr lang="en-US" sz="2800" b="1" i="0" u="none" strike="noStrike" baseline="0" dirty="0">
                <a:solidFill>
                  <a:srgbClr val="002060"/>
                </a:solidFill>
                <a:latin typeface="Times New Roman" panose="02020603050405020304" pitchFamily="18" charset="0"/>
              </a:rPr>
              <a:t>10°C </a:t>
            </a:r>
            <a:r>
              <a:rPr lang="en-US" sz="2800" b="0" i="0" u="none" strike="noStrike" baseline="0" dirty="0">
                <a:solidFill>
                  <a:srgbClr val="000000"/>
                </a:solidFill>
                <a:latin typeface="Times New Roman" panose="02020603050405020304" pitchFamily="18" charset="0"/>
              </a:rPr>
              <a:t>for every </a:t>
            </a:r>
            <a:r>
              <a:rPr lang="en-US" sz="2800" b="1" i="0" u="none" strike="noStrike" baseline="0" dirty="0">
                <a:solidFill>
                  <a:srgbClr val="002060"/>
                </a:solidFill>
                <a:latin typeface="Times New Roman" panose="02020603050405020304" pitchFamily="18" charset="0"/>
              </a:rPr>
              <a:t>1000 m</a:t>
            </a:r>
            <a:r>
              <a:rPr lang="en-US" sz="2800" b="0" i="0" u="none" strike="noStrike" baseline="0" dirty="0">
                <a:solidFill>
                  <a:srgbClr val="000000"/>
                </a:solidFill>
                <a:latin typeface="Times New Roman" panose="02020603050405020304" pitchFamily="18" charset="0"/>
              </a:rPr>
              <a:t> of change in elevation.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This rate applies only to </a:t>
            </a:r>
            <a:r>
              <a:rPr lang="en-US" sz="2800" b="1" i="0" u="none" strike="noStrike" baseline="0" dirty="0">
                <a:solidFill>
                  <a:srgbClr val="002060"/>
                </a:solidFill>
                <a:latin typeface="Times New Roman" panose="02020603050405020304" pitchFamily="18" charset="0"/>
              </a:rPr>
              <a:t>unsaturated air</a:t>
            </a:r>
            <a:r>
              <a:rPr lang="en-US" sz="2800" b="0" i="0" u="none" strike="noStrike" baseline="0" dirty="0">
                <a:solidFill>
                  <a:srgbClr val="000000"/>
                </a:solidFill>
                <a:latin typeface="Times New Roman" panose="02020603050405020304" pitchFamily="18" charset="0"/>
              </a:rPr>
              <a:t>, and thus it is called the </a:t>
            </a:r>
            <a:r>
              <a:rPr lang="en-US" sz="2800" b="1" i="1" u="none" strike="noStrike" baseline="0" dirty="0">
                <a:solidFill>
                  <a:srgbClr val="002060"/>
                </a:solidFill>
                <a:latin typeface="Times New Roman" panose="02020603050405020304" pitchFamily="18" charset="0"/>
              </a:rPr>
              <a:t>dry adiabatic laps rate</a:t>
            </a:r>
            <a:r>
              <a:rPr lang="en-US" sz="2000" b="1" i="1" u="none" strike="noStrike" baseline="0" dirty="0">
                <a:solidFill>
                  <a:srgbClr val="002060"/>
                </a:solidFill>
                <a:latin typeface="Times New Roman" panose="02020603050405020304" pitchFamily="18" charset="0"/>
              </a:rPr>
              <a:t>. </a:t>
            </a:r>
            <a:endParaRPr lang="en-US" sz="2000" b="1" i="1" u="none" strike="noStrike" baseline="0" dirty="0">
              <a:solidFill>
                <a:srgbClr val="002060"/>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640" y="182880"/>
            <a:ext cx="11612880" cy="6543040"/>
          </a:xfrm>
        </p:spPr>
        <p:txBody>
          <a:bodyPr/>
          <a:lstStyle/>
          <a:p>
            <a:pPr marL="0" indent="0" algn="just">
              <a:buNone/>
            </a:pPr>
            <a:r>
              <a:rPr lang="en-US" b="0" i="0" dirty="0">
                <a:solidFill>
                  <a:srgbClr val="373D3F"/>
                </a:solidFill>
                <a:effectLst/>
                <a:latin typeface="Times New Roman" panose="02020603050405020304" pitchFamily="18" charset="0"/>
                <a:cs typeface="Times New Roman" panose="02020603050405020304" pitchFamily="18" charset="0"/>
              </a:rPr>
              <a:t>This drop in temperature is due to adiabatic expansion and a decrease in internal energy.</a:t>
            </a:r>
            <a:endParaRPr lang="en-US" b="0" i="0" dirty="0">
              <a:solidFill>
                <a:srgbClr val="373D3F"/>
              </a:solidFill>
              <a:effectLst/>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175895" y="1017270"/>
            <a:ext cx="10180320" cy="60858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141" y="435430"/>
            <a:ext cx="11485757" cy="6154942"/>
          </a:xfrm>
        </p:spPr>
        <p:txBody>
          <a:bodyPr>
            <a:normAutofit/>
          </a:bodyPr>
          <a:lstStyle/>
          <a:p>
            <a:pPr marL="0" indent="0">
              <a:buNone/>
            </a:pPr>
            <a:r>
              <a:rPr lang="en-US" sz="2800" b="1" i="0" u="none" strike="noStrike" baseline="0" dirty="0">
                <a:solidFill>
                  <a:srgbClr val="000000"/>
                </a:solidFill>
                <a:latin typeface="Times New Roman" panose="02020603050405020304" pitchFamily="18" charset="0"/>
              </a:rPr>
              <a:t>5.1 Introduction </a:t>
            </a:r>
            <a:endParaRPr lang="en-US" sz="2800" b="1"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Ethiopia is characterized by a wide </a:t>
            </a:r>
            <a:r>
              <a:rPr lang="en-US" sz="2800" b="1" i="0" u="none" strike="noStrike" baseline="0" dirty="0">
                <a:solidFill>
                  <a:srgbClr val="002060"/>
                </a:solidFill>
                <a:latin typeface="Times New Roman" panose="02020603050405020304" pitchFamily="18" charset="0"/>
              </a:rPr>
              <a:t>variety of altitudinal ranges </a:t>
            </a:r>
            <a:r>
              <a:rPr lang="en-US" sz="2800" b="0" i="0" u="none" strike="noStrike" baseline="0" dirty="0">
                <a:solidFill>
                  <a:srgbClr val="000000"/>
                </a:solidFill>
                <a:latin typeface="Times New Roman" panose="02020603050405020304" pitchFamily="18" charset="0"/>
              </a:rPr>
              <a:t>and </a:t>
            </a:r>
            <a:r>
              <a:rPr lang="en-US" sz="2800" b="1" i="0" u="none" strike="noStrike" baseline="0" dirty="0">
                <a:solidFill>
                  <a:srgbClr val="002060"/>
                </a:solidFill>
                <a:latin typeface="Times New Roman" panose="02020603050405020304" pitchFamily="18" charset="0"/>
              </a:rPr>
              <a:t>diverse climatic conditions</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endParaRPr lang="en-US" sz="2800" b="0" i="0" u="none" strike="noStrike" baseline="0"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B</a:t>
            </a:r>
            <a:r>
              <a:rPr lang="en-US" sz="2800" b="0" i="0" u="none" strike="noStrike" baseline="0" dirty="0">
                <a:solidFill>
                  <a:srgbClr val="000000"/>
                </a:solidFill>
                <a:latin typeface="Times New Roman" panose="02020603050405020304" pitchFamily="18" charset="0"/>
              </a:rPr>
              <a:t>ecause of its closeness to the </a:t>
            </a:r>
            <a:r>
              <a:rPr lang="en-US" sz="2800" b="1" i="0" u="none" strike="noStrike" baseline="0" dirty="0">
                <a:solidFill>
                  <a:srgbClr val="002060"/>
                </a:solidFill>
                <a:latin typeface="Times New Roman" panose="02020603050405020304" pitchFamily="18" charset="0"/>
              </a:rPr>
              <a:t>equator</a:t>
            </a:r>
            <a:r>
              <a:rPr lang="en-US" sz="2800" b="0" i="0" u="none" strike="noStrike" baseline="0" dirty="0">
                <a:solidFill>
                  <a:srgbClr val="000000"/>
                </a:solidFill>
                <a:latin typeface="Times New Roman" panose="02020603050405020304" pitchFamily="18" charset="0"/>
              </a:rPr>
              <a:t> and the </a:t>
            </a:r>
            <a:r>
              <a:rPr lang="en-US" sz="2800" b="1" i="0" u="none" strike="noStrike" baseline="0" dirty="0">
                <a:solidFill>
                  <a:srgbClr val="002060"/>
                </a:solidFill>
                <a:latin typeface="Times New Roman" panose="02020603050405020304" pitchFamily="18" charset="0"/>
              </a:rPr>
              <a:t>Indian Ocean</a:t>
            </a:r>
            <a:r>
              <a:rPr lang="en-US" sz="2800" b="0" i="0" u="none" strike="noStrike" baseline="0" dirty="0">
                <a:solidFill>
                  <a:srgbClr val="000000"/>
                </a:solidFill>
                <a:latin typeface="Times New Roman" panose="02020603050405020304" pitchFamily="18" charset="0"/>
              </a:rPr>
              <a:t>, the country is subjected to large </a:t>
            </a:r>
            <a:r>
              <a:rPr lang="en-US" sz="2800" b="1" i="0" u="none" strike="noStrike" baseline="0" dirty="0">
                <a:solidFill>
                  <a:srgbClr val="002060"/>
                </a:solidFill>
                <a:latin typeface="Times New Roman" panose="02020603050405020304" pitchFamily="18" charset="0"/>
              </a:rPr>
              <a:t>temporal and spatial variations </a:t>
            </a:r>
            <a:r>
              <a:rPr lang="en-US" sz="2800" b="0" i="0" u="none" strike="noStrike" baseline="0" dirty="0">
                <a:solidFill>
                  <a:srgbClr val="000000"/>
                </a:solidFill>
                <a:latin typeface="Times New Roman" panose="02020603050405020304" pitchFamily="18" charset="0"/>
              </a:rPr>
              <a:t>in elements of </a:t>
            </a:r>
            <a:r>
              <a:rPr lang="en-US" sz="2800" b="1" i="0" u="none" strike="noStrike" baseline="0" dirty="0">
                <a:solidFill>
                  <a:srgbClr val="002060"/>
                </a:solidFill>
                <a:latin typeface="Times New Roman" panose="02020603050405020304" pitchFamily="18" charset="0"/>
              </a:rPr>
              <a:t>weather and climate. </a:t>
            </a:r>
            <a:endParaRPr lang="en-US" sz="2800" b="1" i="0" u="none" strike="noStrike" baseline="0" dirty="0">
              <a:solidFill>
                <a:srgbClr val="002060"/>
              </a:solidFill>
              <a:latin typeface="Times New Roman" panose="02020603050405020304" pitchFamily="18" charset="0"/>
            </a:endParaRPr>
          </a:p>
          <a:p>
            <a:pPr algn="just"/>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climate of Ethiopia is therefore mainly controlled by:- </a:t>
            </a:r>
            <a:endParaRPr lang="en-US" sz="2800" b="0" i="0" u="none" strike="noStrike" baseline="0" dirty="0">
              <a:solidFill>
                <a:srgbClr val="000000"/>
              </a:solidFill>
              <a:latin typeface="Times New Roman" panose="02020603050405020304" pitchFamily="18" charset="0"/>
            </a:endParaRPr>
          </a:p>
          <a:p>
            <a:pPr marL="457200" lvl="1" indent="0" algn="just">
              <a:buNone/>
            </a:pPr>
            <a:r>
              <a:rPr lang="en-US" dirty="0">
                <a:solidFill>
                  <a:srgbClr val="000000"/>
                </a:solidFill>
                <a:latin typeface="Times New Roman" panose="02020603050405020304" pitchFamily="18" charset="0"/>
              </a:rPr>
              <a:t>1</a:t>
            </a:r>
            <a:r>
              <a:rPr lang="en-US" sz="2800" dirty="0">
                <a:solidFill>
                  <a:srgbClr val="000000"/>
                </a:solidFill>
                <a:latin typeface="Times New Roman" panose="02020603050405020304" pitchFamily="18" charset="0"/>
              </a:rPr>
              <a:t>. T</a:t>
            </a:r>
            <a:r>
              <a:rPr lang="en-US" sz="2800" b="0" i="0" u="none" strike="noStrike" baseline="0" dirty="0">
                <a:solidFill>
                  <a:srgbClr val="000000"/>
                </a:solidFill>
                <a:latin typeface="Times New Roman" panose="02020603050405020304" pitchFamily="18" charset="0"/>
              </a:rPr>
              <a:t>he seasonal migration of the </a:t>
            </a:r>
            <a:r>
              <a:rPr lang="en-US" sz="2800" b="1" i="1" u="none" strike="noStrike" baseline="0" dirty="0">
                <a:solidFill>
                  <a:srgbClr val="000000"/>
                </a:solidFill>
                <a:latin typeface="Times New Roman" panose="02020603050405020304" pitchFamily="18" charset="0"/>
              </a:rPr>
              <a:t>Intertropical Convergence Zone </a:t>
            </a:r>
            <a:r>
              <a:rPr lang="en-US" sz="2800" b="0" i="0" u="none" strike="noStrike" baseline="0" dirty="0">
                <a:solidFill>
                  <a:srgbClr val="000000"/>
                </a:solidFill>
                <a:latin typeface="Times New Roman" panose="02020603050405020304" pitchFamily="18" charset="0"/>
              </a:rPr>
              <a:t>(ITCZ) and associated </a:t>
            </a:r>
            <a:r>
              <a:rPr lang="en-US" sz="2800" b="1" i="1" u="none" strike="noStrike" baseline="0" dirty="0">
                <a:solidFill>
                  <a:srgbClr val="000000"/>
                </a:solidFill>
                <a:latin typeface="Times New Roman" panose="02020603050405020304" pitchFamily="18" charset="0"/>
              </a:rPr>
              <a:t>atmospheric circulations </a:t>
            </a:r>
            <a:r>
              <a:rPr lang="en-US" sz="2800" dirty="0">
                <a:solidFill>
                  <a:srgbClr val="000000"/>
                </a:solidFill>
                <a:latin typeface="Times New Roman" panose="02020603050405020304" pitchFamily="18" charset="0"/>
              </a:rPr>
              <a:t> and </a:t>
            </a:r>
            <a:endParaRPr lang="en-US" sz="2800" dirty="0">
              <a:solidFill>
                <a:srgbClr val="000000"/>
              </a:solidFill>
              <a:latin typeface="Times New Roman" panose="02020603050405020304" pitchFamily="18" charset="0"/>
            </a:endParaRPr>
          </a:p>
          <a:p>
            <a:pPr marL="457200" lvl="1" indent="0" algn="just">
              <a:buNone/>
            </a:pPr>
            <a:r>
              <a:rPr lang="en-US" sz="2800" b="0" i="0" u="none" strike="noStrike" baseline="0" dirty="0">
                <a:solidFill>
                  <a:srgbClr val="000000"/>
                </a:solidFill>
                <a:latin typeface="Times New Roman" panose="02020603050405020304" pitchFamily="18" charset="0"/>
              </a:rPr>
              <a:t>2. </a:t>
            </a:r>
            <a:r>
              <a:rPr lang="en-US" sz="2800"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he </a:t>
            </a:r>
            <a:r>
              <a:rPr lang="en-US" sz="2800" b="1" i="1" u="none" strike="noStrike" baseline="0" dirty="0">
                <a:solidFill>
                  <a:srgbClr val="000000"/>
                </a:solidFill>
                <a:latin typeface="Times New Roman" panose="02020603050405020304" pitchFamily="18" charset="0"/>
              </a:rPr>
              <a:t>complex topography of the country. </a:t>
            </a:r>
            <a:endParaRPr lang="en-US" sz="2800"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817"/>
            <a:ext cx="10515600" cy="522423"/>
          </a:xfrm>
        </p:spPr>
        <p:txBody>
          <a:bodyPr>
            <a:noAutofit/>
          </a:bodyPr>
          <a:lstStyle/>
          <a:p>
            <a:br>
              <a:rPr lang="en-US" sz="3200" b="0" i="0" u="none" strike="noStrike" baseline="0" dirty="0">
                <a:solidFill>
                  <a:srgbClr val="000000"/>
                </a:solidFill>
                <a:latin typeface="Times New Roman" panose="02020603050405020304" pitchFamily="18" charset="0"/>
              </a:rPr>
            </a:br>
            <a:r>
              <a:rPr lang="en-US" sz="3200" b="1" i="1" u="none" strike="noStrike" baseline="0" dirty="0">
                <a:solidFill>
                  <a:srgbClr val="000000"/>
                </a:solidFill>
                <a:latin typeface="Times New Roman" panose="02020603050405020304" pitchFamily="18" charset="0"/>
              </a:rPr>
              <a:t>ii. Wet Adiabatic laps rate </a:t>
            </a:r>
            <a:br>
              <a:rPr lang="en-US" sz="3200" b="0" i="0" u="none" strike="noStrike" baseline="0" dirty="0">
                <a:solidFill>
                  <a:srgbClr val="000000"/>
                </a:solidFill>
                <a:latin typeface="Times New Roman" panose="02020603050405020304" pitchFamily="18" charset="0"/>
              </a:rPr>
            </a:br>
            <a:endParaRPr lang="en-US" sz="3200" dirty="0"/>
          </a:p>
        </p:txBody>
      </p:sp>
      <p:sp>
        <p:nvSpPr>
          <p:cNvPr id="3" name="Content Placeholder 2"/>
          <p:cNvSpPr>
            <a:spLocks noGrp="1"/>
          </p:cNvSpPr>
          <p:nvPr>
            <p:ph idx="1"/>
          </p:nvPr>
        </p:nvSpPr>
        <p:spPr>
          <a:xfrm>
            <a:off x="193040" y="650240"/>
            <a:ext cx="11755120" cy="6079943"/>
          </a:xfrm>
        </p:spPr>
        <p:txBody>
          <a:bodyPr/>
          <a:lstStyle/>
          <a:p>
            <a:pPr algn="just"/>
            <a:r>
              <a:rPr lang="en-US" sz="2800" dirty="0">
                <a:solidFill>
                  <a:srgbClr val="000000"/>
                </a:solidFill>
                <a:effectLst/>
                <a:latin typeface="Times New Roman" panose="02020603050405020304" pitchFamily="18" charset="0"/>
                <a:ea typeface="Calibri" panose="020F0502020204030204" charset="0"/>
                <a:cs typeface="Times New Roman" panose="02020603050405020304" pitchFamily="18" charset="0"/>
              </a:rPr>
              <a:t>is the rate at which a </a:t>
            </a:r>
            <a:r>
              <a:rPr lang="en-US" sz="2800" b="1" i="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saturated</a:t>
            </a:r>
            <a:r>
              <a:rPr lang="en-US" sz="2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charset="0"/>
                <a:cs typeface="Times New Roman" panose="02020603050405020304" pitchFamily="18" charset="0"/>
              </a:rPr>
              <a:t>parcel of air </a:t>
            </a:r>
            <a:r>
              <a:rPr lang="en-US" sz="2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warms or cools </a:t>
            </a:r>
            <a:r>
              <a:rPr lang="en-US" sz="2800" dirty="0">
                <a:solidFill>
                  <a:srgbClr val="000000"/>
                </a:solidFill>
                <a:effectLst/>
                <a:latin typeface="Times New Roman" panose="02020603050405020304" pitchFamily="18" charset="0"/>
                <a:ea typeface="Calibri" panose="020F0502020204030204" charset="0"/>
                <a:cs typeface="Times New Roman" panose="02020603050405020304" pitchFamily="18" charset="0"/>
              </a:rPr>
              <a:t>when it moves </a:t>
            </a:r>
            <a:r>
              <a:rPr lang="en-US" sz="2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vertically</a:t>
            </a:r>
            <a:r>
              <a:rPr lang="en-US" sz="2800" dirty="0">
                <a:solidFill>
                  <a:srgbClr val="000000"/>
                </a:solidFill>
                <a:effectLst/>
                <a:latin typeface="Times New Roman" panose="02020603050405020304" pitchFamily="18" charset="0"/>
                <a:ea typeface="Calibri" panose="020F0502020204030204" charset="0"/>
                <a:cs typeface="Times New Roman" panose="02020603050405020304" pitchFamily="18" charset="0"/>
              </a:rPr>
              <a:t>.</a:t>
            </a:r>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Due to the fact that the </a:t>
            </a:r>
            <a:r>
              <a:rPr lang="en-US" sz="2800" b="1" i="0" u="none" strike="noStrike" baseline="0" dirty="0">
                <a:solidFill>
                  <a:srgbClr val="002060"/>
                </a:solidFill>
                <a:latin typeface="Times New Roman" panose="02020603050405020304" pitchFamily="18" charset="0"/>
              </a:rPr>
              <a:t>heat added during condensation </a:t>
            </a:r>
            <a:r>
              <a:rPr lang="en-US" sz="2800" b="0" i="0" u="none" strike="noStrike" baseline="0" dirty="0">
                <a:solidFill>
                  <a:srgbClr val="000000"/>
                </a:solidFill>
                <a:latin typeface="Times New Roman" panose="02020603050405020304" pitchFamily="18" charset="0"/>
              </a:rPr>
              <a:t>starts cooling following the</a:t>
            </a:r>
            <a:r>
              <a:rPr lang="en-US" sz="2800" b="1" i="0" u="none" strike="noStrike" baseline="0" dirty="0">
                <a:solidFill>
                  <a:srgbClr val="000000"/>
                </a:solidFill>
                <a:latin typeface="Times New Roman" panose="02020603050405020304" pitchFamily="18" charset="0"/>
              </a:rPr>
              <a:t> expansion</a:t>
            </a:r>
            <a:r>
              <a:rPr lang="en-US" sz="2800" b="0" i="0" u="none" strike="noStrike" baseline="0" dirty="0">
                <a:solidFill>
                  <a:srgbClr val="000000"/>
                </a:solidFill>
                <a:latin typeface="Times New Roman" panose="02020603050405020304" pitchFamily="18" charset="0"/>
              </a:rPr>
              <a:t>, the air will no longer cool at the dry adiabatic rate. </a:t>
            </a:r>
            <a:endParaRPr lang="en-US" sz="2800" b="0" i="0" u="none" strike="noStrike" baseline="0" dirty="0">
              <a:solidFill>
                <a:srgbClr val="000000"/>
              </a:solidFill>
              <a:latin typeface="Times New Roman" panose="02020603050405020304" pitchFamily="18" charset="0"/>
            </a:endParaRPr>
          </a:p>
          <a:p>
            <a:pPr algn="just"/>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This is due to the </a:t>
            </a:r>
            <a:r>
              <a:rPr lang="en-US" sz="2800" b="1" i="0" u="none" strike="noStrike" baseline="0" dirty="0">
                <a:solidFill>
                  <a:srgbClr val="002060"/>
                </a:solidFill>
                <a:latin typeface="Times New Roman" panose="02020603050405020304" pitchFamily="18" charset="0"/>
              </a:rPr>
              <a:t>latent heat in the water vapor carried by the air</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heat is released in the process of ascent, therefore affecting or lowering the </a:t>
            </a:r>
            <a:r>
              <a:rPr lang="en-US" sz="2800" b="1" i="0" u="none" strike="noStrike" baseline="0" dirty="0">
                <a:solidFill>
                  <a:srgbClr val="002060"/>
                </a:solidFill>
                <a:latin typeface="Times New Roman" panose="02020603050405020304" pitchFamily="18" charset="0"/>
              </a:rPr>
              <a:t>rate of temperature change of the rising air</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If a saturated air containing water droplets were to</a:t>
            </a:r>
            <a:r>
              <a:rPr lang="en-US" sz="2800" b="1" i="0" u="none" strike="noStrike" baseline="0" dirty="0">
                <a:solidFill>
                  <a:srgbClr val="002060"/>
                </a:solidFill>
                <a:latin typeface="Times New Roman" panose="02020603050405020304" pitchFamily="18" charset="0"/>
              </a:rPr>
              <a:t> sink</a:t>
            </a:r>
            <a:r>
              <a:rPr lang="en-US" sz="2800" b="0" i="0" u="none" strike="noStrike" baseline="0" dirty="0">
                <a:solidFill>
                  <a:srgbClr val="000000"/>
                </a:solidFill>
                <a:latin typeface="Times New Roman" panose="02020603050405020304" pitchFamily="18" charset="0"/>
              </a:rPr>
              <a:t>, it would </a:t>
            </a:r>
            <a:r>
              <a:rPr lang="en-US" sz="2800" b="1" i="0" u="none" strike="noStrike" baseline="0" dirty="0">
                <a:solidFill>
                  <a:srgbClr val="002060"/>
                </a:solidFill>
                <a:latin typeface="Times New Roman" panose="02020603050405020304" pitchFamily="18" charset="0"/>
              </a:rPr>
              <a:t>compress</a:t>
            </a:r>
            <a:r>
              <a:rPr lang="en-US" sz="2800" b="0" i="0" u="none" strike="noStrike" baseline="0" dirty="0">
                <a:solidFill>
                  <a:srgbClr val="000000"/>
                </a:solidFill>
                <a:latin typeface="Times New Roman" panose="02020603050405020304" pitchFamily="18" charset="0"/>
              </a:rPr>
              <a:t> and </a:t>
            </a:r>
            <a:r>
              <a:rPr lang="en-US" sz="2800" b="1" i="0" u="none" strike="noStrike" baseline="0" dirty="0">
                <a:solidFill>
                  <a:srgbClr val="002060"/>
                </a:solidFill>
                <a:latin typeface="Times New Roman" panose="02020603050405020304" pitchFamily="18" charset="0"/>
              </a:rPr>
              <a:t>warm</a:t>
            </a:r>
            <a:r>
              <a:rPr lang="en-US" sz="2800" b="0" i="0" u="none" strike="noStrike" baseline="0" dirty="0">
                <a:solidFill>
                  <a:srgbClr val="000000"/>
                </a:solidFill>
                <a:latin typeface="Times New Roman" panose="02020603050405020304" pitchFamily="18" charset="0"/>
              </a:rPr>
              <a:t> at the moist adiabatic rate because evaporation of the liquid droplets would start the rate of </a:t>
            </a:r>
            <a:r>
              <a:rPr lang="en-US" sz="2800" b="1" i="0" u="none" strike="noStrike" baseline="0" dirty="0">
                <a:solidFill>
                  <a:srgbClr val="002060"/>
                </a:solidFill>
                <a:latin typeface="Times New Roman" panose="02020603050405020304" pitchFamily="18" charset="0"/>
              </a:rPr>
              <a:t>compressional warming</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8848"/>
            <a:ext cx="10515600" cy="462189"/>
          </a:xfrm>
        </p:spPr>
        <p:txBody>
          <a:bodyPr>
            <a:noAutofit/>
          </a:bodyPr>
          <a:lstStyle/>
          <a:p>
            <a:r>
              <a:rPr lang="en-US" sz="2800" b="1" i="1" u="none" strike="noStrike" baseline="0" dirty="0">
                <a:solidFill>
                  <a:srgbClr val="000000"/>
                </a:solidFill>
                <a:latin typeface="Times New Roman" panose="02020603050405020304" pitchFamily="18" charset="0"/>
              </a:rPr>
              <a:t>ii. Wet Adiabatic laps rate…</a:t>
            </a:r>
            <a:endParaRPr lang="en-US" sz="2800" dirty="0"/>
          </a:p>
        </p:txBody>
      </p:sp>
      <p:sp>
        <p:nvSpPr>
          <p:cNvPr id="3" name="Content Placeholder 2"/>
          <p:cNvSpPr>
            <a:spLocks noGrp="1"/>
          </p:cNvSpPr>
          <p:nvPr>
            <p:ph idx="1"/>
          </p:nvPr>
        </p:nvSpPr>
        <p:spPr>
          <a:xfrm>
            <a:off x="370114" y="892629"/>
            <a:ext cx="11451772" cy="5627914"/>
          </a:xfrm>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Prolonged cooling of air invariably produces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condensation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thereby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liberating latent heat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Therefore, rising and saturated or precipitating air cools at a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slower rate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than air that is unsaturated.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lang="en-US" dirty="0">
              <a:solidFill>
                <a:srgbClr val="000000"/>
              </a:solidFill>
              <a:latin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This process is called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wet adiabatic temperature change</a:t>
            </a:r>
            <a:r>
              <a:rPr kumimoji="0" lang="en-US" sz="2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rate of cooling of wet air is approximately </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5</a:t>
            </a:r>
            <a:r>
              <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0</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c per 1000 meters ascend</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6571"/>
            <a:ext cx="10515600" cy="343990"/>
          </a:xfrm>
        </p:spPr>
        <p:txBody>
          <a:bodyPr>
            <a:normAutofit fontScale="90000"/>
          </a:bodyPr>
          <a:lstStyle/>
          <a:p>
            <a:pPr marL="228600" marR="0" lvl="0" indent="-228600" defTabSz="914400" rtl="0" eaLnBrk="1" fontAlgn="auto" latinLnBrk="0" hangingPunct="1">
              <a:lnSpc>
                <a:spcPct val="90000"/>
              </a:lnSpc>
              <a:spcBef>
                <a:spcPts val="1000"/>
              </a:spcBef>
              <a:spcAft>
                <a:spcPts val="0"/>
              </a:spcAft>
              <a:defRPr/>
            </a:pPr>
            <a:b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en-US" sz="31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iii. Environmental lapse rate or Atmospheric lapse late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endParaRPr lang="en-US" dirty="0"/>
          </a:p>
        </p:txBody>
      </p:sp>
      <p:sp>
        <p:nvSpPr>
          <p:cNvPr id="3" name="Content Placeholder 2"/>
          <p:cNvSpPr>
            <a:spLocks noGrp="1"/>
          </p:cNvSpPr>
          <p:nvPr>
            <p:ph idx="1"/>
          </p:nvPr>
        </p:nvSpPr>
        <p:spPr>
          <a:xfrm>
            <a:off x="203200" y="670562"/>
            <a:ext cx="11785600" cy="6004558"/>
          </a:xfrm>
        </p:spPr>
        <p:txBody>
          <a:bodyPr>
            <a:normAutofit lnSpcReduction="10000"/>
          </a:bodyPr>
          <a:lstStyle/>
          <a:p>
            <a:pPr algn="just"/>
            <a:r>
              <a:rPr lang="en-US" sz="2800" b="0" i="0" u="none" strike="noStrike" baseline="0" dirty="0">
                <a:solidFill>
                  <a:srgbClr val="000000"/>
                </a:solidFill>
                <a:latin typeface="Times New Roman" panose="02020603050405020304" pitchFamily="18" charset="0"/>
              </a:rPr>
              <a:t>This refers to </a:t>
            </a:r>
            <a:r>
              <a:rPr lang="en-US" sz="2800" b="1" i="0" u="none" strike="noStrike" baseline="0" dirty="0">
                <a:solidFill>
                  <a:srgbClr val="002060"/>
                </a:solidFill>
                <a:latin typeface="Times New Roman" panose="02020603050405020304" pitchFamily="18" charset="0"/>
              </a:rPr>
              <a:t>the actual, observed change of temperature with altitude</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Temperature is normally </a:t>
            </a:r>
            <a:r>
              <a:rPr lang="en-US" sz="2800" b="1" u="none" strike="noStrike" baseline="0" dirty="0">
                <a:solidFill>
                  <a:srgbClr val="002060"/>
                </a:solidFill>
                <a:latin typeface="Times New Roman" panose="02020603050405020304" pitchFamily="18" charset="0"/>
              </a:rPr>
              <a:t>highest at low elevations </a:t>
            </a:r>
            <a:r>
              <a:rPr lang="en-US" sz="2800" b="0" i="0" u="none" strike="noStrike" baseline="0" dirty="0">
                <a:solidFill>
                  <a:srgbClr val="000000"/>
                </a:solidFill>
                <a:latin typeface="Times New Roman" panose="02020603050405020304" pitchFamily="18" charset="0"/>
              </a:rPr>
              <a:t>and </a:t>
            </a:r>
            <a:r>
              <a:rPr lang="en-US" sz="2800" b="1" u="none" strike="noStrike" baseline="0" dirty="0">
                <a:solidFill>
                  <a:srgbClr val="002060"/>
                </a:solidFill>
                <a:latin typeface="Times New Roman" panose="02020603050405020304" pitchFamily="18" charset="0"/>
              </a:rPr>
              <a:t>decreases with altitude </a:t>
            </a:r>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his indicates that most of the atmospheric heat is received directly from the </a:t>
            </a:r>
            <a:r>
              <a:rPr lang="en-US" sz="2800" b="1" i="0" u="none" strike="noStrike" baseline="0" dirty="0">
                <a:solidFill>
                  <a:srgbClr val="002060"/>
                </a:solidFill>
                <a:latin typeface="Times New Roman" panose="02020603050405020304" pitchFamily="18" charset="0"/>
              </a:rPr>
              <a:t>earth's surface</a:t>
            </a:r>
            <a:r>
              <a:rPr lang="en-US" sz="2800" b="0" i="0" u="none" strike="noStrike" baseline="0" dirty="0">
                <a:solidFill>
                  <a:srgbClr val="000000"/>
                </a:solidFill>
                <a:latin typeface="Times New Roman" panose="02020603050405020304" pitchFamily="18" charset="0"/>
              </a:rPr>
              <a:t> and only </a:t>
            </a:r>
            <a:r>
              <a:rPr lang="en-US" sz="2800" b="1" i="0" u="none" strike="noStrike" baseline="0" dirty="0">
                <a:solidFill>
                  <a:srgbClr val="002060"/>
                </a:solidFill>
                <a:latin typeface="Times New Roman" panose="02020603050405020304" pitchFamily="18" charset="0"/>
              </a:rPr>
              <a:t>indirectly from the sun</a:t>
            </a:r>
            <a:r>
              <a:rPr lang="en-US" sz="2800" b="0" i="0" u="none" strike="noStrike" baseline="0" dirty="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he lower layer is warmer, because </a:t>
            </a:r>
            <a:endParaRPr lang="en-US" sz="2800" b="0" i="0" u="none" strike="noStrike" baseline="0" dirty="0">
              <a:solidFill>
                <a:srgbClr val="000000"/>
              </a:solidFill>
              <a:latin typeface="Times New Roman" panose="02020603050405020304" pitchFamily="18" charset="0"/>
            </a:endParaRPr>
          </a:p>
          <a:p>
            <a:pPr lvl="1" algn="just"/>
            <a:r>
              <a:rPr lang="en-US" b="0" i="0" u="none" strike="noStrike" baseline="0" dirty="0">
                <a:solidFill>
                  <a:srgbClr val="000000"/>
                </a:solidFill>
                <a:latin typeface="Times New Roman" panose="02020603050405020304" pitchFamily="18" charset="0"/>
              </a:rPr>
              <a:t>it is closest to the direct source of heat </a:t>
            </a:r>
            <a:endParaRPr lang="en-US" b="0" i="0" u="none" strike="noStrike" baseline="0" dirty="0">
              <a:solidFill>
                <a:srgbClr val="000000"/>
              </a:solidFill>
              <a:latin typeface="Times New Roman" panose="02020603050405020304" pitchFamily="18" charset="0"/>
            </a:endParaRPr>
          </a:p>
          <a:p>
            <a:pPr lvl="1" algn="just"/>
            <a:r>
              <a:rPr lang="en-US" b="0" i="0" u="none" strike="noStrike" baseline="0" dirty="0">
                <a:solidFill>
                  <a:srgbClr val="000000"/>
                </a:solidFill>
                <a:latin typeface="Times New Roman" panose="02020603050405020304" pitchFamily="18" charset="0"/>
              </a:rPr>
              <a:t>high density of heat. </a:t>
            </a:r>
            <a:endParaRPr lang="en-US" b="0" i="0" u="none" strike="noStrike" baseline="0" dirty="0">
              <a:solidFill>
                <a:srgbClr val="000000"/>
              </a:solidFill>
              <a:latin typeface="Times New Roman" panose="02020603050405020304" pitchFamily="18" charset="0"/>
            </a:endParaRPr>
          </a:p>
          <a:p>
            <a:pPr lvl="1" algn="just"/>
            <a:r>
              <a:rPr lang="en-US" b="0" i="0" u="none" strike="noStrike" baseline="0" dirty="0">
                <a:solidFill>
                  <a:srgbClr val="000000"/>
                </a:solidFill>
                <a:latin typeface="Times New Roman" panose="02020603050405020304" pitchFamily="18" charset="0"/>
              </a:rPr>
              <a:t>It contains more water vapor and dust, which causes it to be a more </a:t>
            </a:r>
            <a:r>
              <a:rPr lang="en-US" b="1" i="0" u="none" strike="noStrike" baseline="0" dirty="0">
                <a:solidFill>
                  <a:srgbClr val="002060"/>
                </a:solidFill>
                <a:latin typeface="Times New Roman" panose="02020603050405020304" pitchFamily="18" charset="0"/>
              </a:rPr>
              <a:t>efficient absorber of earth radiation</a:t>
            </a:r>
            <a:r>
              <a:rPr lang="en-US" b="0" i="0" u="none" strike="noStrike" baseline="0" dirty="0">
                <a:solidFill>
                  <a:srgbClr val="000000"/>
                </a:solidFill>
                <a:latin typeface="Times New Roman" panose="02020603050405020304" pitchFamily="18" charset="0"/>
              </a:rPr>
              <a:t> than is the thinner, drier, cleaner air aloft. </a:t>
            </a:r>
            <a:endParaRPr lang="en-US" b="0" i="0" u="none" strike="noStrike" baseline="0" dirty="0">
              <a:solidFill>
                <a:srgbClr val="000000"/>
              </a:solidFill>
              <a:latin typeface="Times New Roman" panose="02020603050405020304" pitchFamily="18" charset="0"/>
            </a:endParaRPr>
          </a:p>
          <a:p>
            <a:pPr lvl="1" algn="just"/>
            <a:endParaRPr lang="en-US" b="0" i="0" u="none" strike="noStrike" baseline="0" dirty="0">
              <a:solidFill>
                <a:srgbClr val="000000"/>
              </a:solidFill>
              <a:latin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This decrease in temperature upward from the earth's surface normally prevails throughout the lower atmosphere called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troposphere.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rate of change is </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6.5</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0</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C/1000 meters.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endParaRPr lang="en-US" b="0" i="0" u="none" strike="noStrike" baseline="0" dirty="0">
              <a:solidFill>
                <a:srgbClr val="000000"/>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2" y="87086"/>
            <a:ext cx="11615057" cy="1578428"/>
          </a:xfrm>
        </p:spPr>
        <p:txBody>
          <a:bodyPr>
            <a:normAutofit/>
          </a:bodyPr>
          <a:lstStyle/>
          <a:p>
            <a:pPr algn="ctr"/>
            <a:r>
              <a:rPr lang="en-US" sz="3100" b="1" i="0" u="none" strike="noStrike" baseline="0" dirty="0">
                <a:solidFill>
                  <a:srgbClr val="000000"/>
                </a:solidFill>
                <a:latin typeface="Times New Roman" panose="02020603050405020304" pitchFamily="18" charset="0"/>
              </a:rPr>
              <a:t>5.3. Spatiotemporal Patterns and Distribution of Temperature and Rainfall in Ethiopia </a:t>
            </a:r>
            <a:br>
              <a:rPr lang="en-US" sz="2800" b="0" i="0" u="none" strike="noStrike" baseline="0" dirty="0">
                <a:solidFill>
                  <a:srgbClr val="000000"/>
                </a:solidFill>
                <a:latin typeface="Times New Roman" panose="02020603050405020304" pitchFamily="18" charset="0"/>
              </a:rPr>
            </a:br>
            <a:endParaRPr lang="en-US" sz="2800" dirty="0"/>
          </a:p>
        </p:txBody>
      </p:sp>
      <p:sp>
        <p:nvSpPr>
          <p:cNvPr id="3" name="Content Placeholder 2"/>
          <p:cNvSpPr>
            <a:spLocks noGrp="1"/>
          </p:cNvSpPr>
          <p:nvPr>
            <p:ph idx="1"/>
          </p:nvPr>
        </p:nvSpPr>
        <p:spPr>
          <a:xfrm>
            <a:off x="272143" y="1121229"/>
            <a:ext cx="11615057" cy="5529942"/>
          </a:xfrm>
        </p:spPr>
        <p:txBody>
          <a:bodyPr/>
          <a:lstStyle/>
          <a:p>
            <a:pPr marL="0" indent="0">
              <a:buNone/>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5.3.1. Spatiotemporal Distribution of Temperature</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endParaRPr>
          </a:p>
          <a:p>
            <a:r>
              <a:rPr lang="en-US" sz="2800" b="0" i="0" u="none" strike="noStrike" baseline="0" dirty="0">
                <a:solidFill>
                  <a:srgbClr val="000000"/>
                </a:solidFill>
                <a:latin typeface="Times New Roman" panose="02020603050405020304" pitchFamily="18" charset="0"/>
              </a:rPr>
              <a:t>is primarily determined by </a:t>
            </a:r>
            <a:r>
              <a:rPr lang="en-US" sz="2800" b="1" i="0" u="none" strike="noStrike" baseline="0" dirty="0">
                <a:solidFill>
                  <a:srgbClr val="002060"/>
                </a:solidFill>
                <a:latin typeface="Times New Roman" panose="02020603050405020304" pitchFamily="18" charset="0"/>
              </a:rPr>
              <a:t>altitude and latitude</a:t>
            </a:r>
            <a:r>
              <a:rPr lang="en-US" sz="2800" b="0" i="0" u="none" strike="noStrike" baseline="0" dirty="0">
                <a:solidFill>
                  <a:srgbClr val="000000"/>
                </a:solidFill>
                <a:latin typeface="Times New Roman" panose="02020603050405020304" pitchFamily="18" charset="0"/>
              </a:rPr>
              <a:t>.</a:t>
            </a:r>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The location of Ethiopia at close proximity to equator, a zone of maximum insolation, resulted for every part of the country to experience </a:t>
            </a:r>
            <a:r>
              <a:rPr lang="en-US" sz="2800" b="1" i="0" u="none" strike="noStrike" baseline="0" dirty="0">
                <a:solidFill>
                  <a:srgbClr val="002060"/>
                </a:solidFill>
                <a:latin typeface="Times New Roman" panose="02020603050405020304" pitchFamily="18" charset="0"/>
              </a:rPr>
              <a:t>overhead sun twice a year. </a:t>
            </a:r>
            <a:endParaRPr lang="en-US" sz="2800" b="1" i="0" u="none" strike="noStrike" baseline="0" dirty="0">
              <a:solidFill>
                <a:srgbClr val="00206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However, in Ethiopia, as it is a highland country, </a:t>
            </a:r>
            <a:r>
              <a:rPr lang="en-US" sz="2800" b="1" i="0" u="none" strike="noStrike" baseline="0" dirty="0">
                <a:solidFill>
                  <a:srgbClr val="002060"/>
                </a:solidFill>
                <a:latin typeface="Times New Roman" panose="02020603050405020304" pitchFamily="18" charset="0"/>
              </a:rPr>
              <a:t>tropical temperature </a:t>
            </a:r>
            <a:r>
              <a:rPr lang="en-US" sz="2800" b="0" i="0" u="none" strike="noStrike" baseline="0" dirty="0">
                <a:solidFill>
                  <a:srgbClr val="000000"/>
                </a:solidFill>
                <a:latin typeface="Times New Roman" panose="02020603050405020304" pitchFamily="18" charset="0"/>
              </a:rPr>
              <a:t>conditions have </a:t>
            </a:r>
            <a:r>
              <a:rPr lang="en-US" sz="2800" b="1" i="0" u="none" strike="noStrike" baseline="0" dirty="0">
                <a:solidFill>
                  <a:srgbClr val="002060"/>
                </a:solidFill>
                <a:latin typeface="Times New Roman" panose="02020603050405020304" pitchFamily="18" charset="0"/>
              </a:rPr>
              <a:t>no full spatial coverage</a:t>
            </a:r>
            <a:r>
              <a:rPr lang="en-US" sz="2800" b="0" i="0" u="none" strike="noStrike" baseline="0" dirty="0">
                <a:solidFill>
                  <a:srgbClr val="000000"/>
                </a:solidFill>
                <a:latin typeface="Times New Roman" panose="02020603050405020304" pitchFamily="18" charset="0"/>
              </a:rPr>
              <a:t>. They are limited to the lowlands in the peripheries. </a:t>
            </a:r>
            <a:endParaRPr lang="en-US" sz="2800" b="0" i="0" u="none" strike="noStrike" baseline="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emperature, as it is affected by altitude, decreases towards the interior highlands. </a:t>
            </a:r>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Mean annual temperature varies from </a:t>
            </a:r>
            <a:r>
              <a:rPr lang="en-US" sz="2800" b="1" i="0" u="none" strike="noStrike" baseline="0" dirty="0">
                <a:solidFill>
                  <a:srgbClr val="002060"/>
                </a:solidFill>
                <a:latin typeface="Times New Roman" panose="02020603050405020304" pitchFamily="18" charset="0"/>
              </a:rPr>
              <a:t>over 30 </a:t>
            </a:r>
            <a:r>
              <a:rPr lang="en-US" sz="2400" b="1" i="0" u="none" strike="noStrike" baseline="0" dirty="0">
                <a:solidFill>
                  <a:srgbClr val="002060"/>
                </a:solidFill>
                <a:latin typeface="Times New Roman" panose="02020603050405020304" pitchFamily="18" charset="0"/>
              </a:rPr>
              <a:t>0</a:t>
            </a:r>
            <a:r>
              <a:rPr lang="en-US" sz="2800" b="1" i="0" u="none" strike="noStrike" baseline="0" dirty="0">
                <a:solidFill>
                  <a:srgbClr val="002060"/>
                </a:solidFill>
                <a:latin typeface="Times New Roman" panose="02020603050405020304" pitchFamily="18" charset="0"/>
              </a:rPr>
              <a:t>C </a:t>
            </a:r>
            <a:r>
              <a:rPr lang="en-US" sz="2800" b="0" i="0" u="none" strike="noStrike" baseline="0" dirty="0">
                <a:solidFill>
                  <a:srgbClr val="000000"/>
                </a:solidFill>
                <a:latin typeface="Times New Roman" panose="02020603050405020304" pitchFamily="18" charset="0"/>
              </a:rPr>
              <a:t>in the </a:t>
            </a:r>
            <a:r>
              <a:rPr lang="en-US" sz="2800" b="1" i="0" u="none" strike="noStrike" baseline="0" dirty="0">
                <a:solidFill>
                  <a:srgbClr val="002060"/>
                </a:solidFill>
                <a:latin typeface="Times New Roman" panose="02020603050405020304" pitchFamily="18" charset="0"/>
              </a:rPr>
              <a:t>tropical lowlands </a:t>
            </a:r>
            <a:r>
              <a:rPr lang="en-US" sz="2800" b="0" i="0" u="none" strike="noStrike" baseline="0" dirty="0">
                <a:solidFill>
                  <a:srgbClr val="000000"/>
                </a:solidFill>
                <a:latin typeface="Times New Roman" panose="02020603050405020304" pitchFamily="18" charset="0"/>
              </a:rPr>
              <a:t>to less than </a:t>
            </a:r>
            <a:r>
              <a:rPr lang="en-US" sz="2800" b="1" i="0" u="none" strike="noStrike" baseline="0" dirty="0">
                <a:solidFill>
                  <a:srgbClr val="002060"/>
                </a:solidFill>
                <a:latin typeface="Times New Roman" panose="02020603050405020304" pitchFamily="18" charset="0"/>
              </a:rPr>
              <a:t>10</a:t>
            </a:r>
            <a:r>
              <a:rPr lang="en-US" sz="1600" b="1" i="0" u="none" strike="noStrike" baseline="0" dirty="0">
                <a:solidFill>
                  <a:srgbClr val="002060"/>
                </a:solidFill>
                <a:latin typeface="Times New Roman" panose="02020603050405020304" pitchFamily="18" charset="0"/>
              </a:rPr>
              <a:t>0</a:t>
            </a:r>
            <a:r>
              <a:rPr lang="en-US" sz="2800" b="1" i="0" u="none" strike="noStrike" baseline="0" dirty="0">
                <a:solidFill>
                  <a:srgbClr val="002060"/>
                </a:solidFill>
                <a:latin typeface="Times New Roman" panose="02020603050405020304" pitchFamily="18" charset="0"/>
              </a:rPr>
              <a:t>c at very high altitudes</a:t>
            </a:r>
            <a:r>
              <a:rPr lang="en-US" sz="2800" b="0" i="0" u="none" strike="noStrike" baseline="0" dirty="0">
                <a:solidFill>
                  <a:srgbClr val="000000"/>
                </a:solidFill>
                <a:latin typeface="Times New Roman" panose="02020603050405020304" pitchFamily="18" charset="0"/>
              </a:rPr>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839"/>
            <a:ext cx="10515600" cy="854075"/>
          </a:xfrm>
        </p:spPr>
        <p:txBody>
          <a:bodyPr>
            <a:normAutofit fontScale="90000"/>
          </a:bodyPr>
          <a:lstStyle/>
          <a:p>
            <a:pPr marL="0" marR="0" lvl="0" indent="0" defTabSz="914400" rtl="0" eaLnBrk="1" fontAlgn="auto" latinLnBrk="0" hangingPunct="1">
              <a:lnSpc>
                <a:spcPct val="90000"/>
              </a:lnSpc>
              <a:spcBef>
                <a:spcPts val="1000"/>
              </a:spcBef>
              <a:spcAft>
                <a:spcPts val="0"/>
              </a:spcAft>
              <a:defRPr/>
            </a:pPr>
            <a:b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5.3.1. Spatiotemporal Distribution of Temperature…</a:t>
            </a:r>
            <a:b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endParaRPr lang="en-US" dirty="0"/>
          </a:p>
        </p:txBody>
      </p:sp>
      <p:sp>
        <p:nvSpPr>
          <p:cNvPr id="3" name="Content Placeholder 2"/>
          <p:cNvSpPr>
            <a:spLocks noGrp="1"/>
          </p:cNvSpPr>
          <p:nvPr>
            <p:ph idx="1"/>
          </p:nvPr>
        </p:nvSpPr>
        <p:spPr>
          <a:xfrm>
            <a:off x="283029" y="729344"/>
            <a:ext cx="11604171" cy="5802086"/>
          </a:xfrm>
        </p:spPr>
        <p:txBody>
          <a:bodyPr/>
          <a:lstStyle/>
          <a:p>
            <a:pPr algn="just"/>
            <a:endParaRPr lang="en-US" sz="2800"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000000"/>
                </a:solidFill>
                <a:latin typeface="Times New Roman" panose="02020603050405020304" pitchFamily="18" charset="0"/>
              </a:rPr>
              <a:t>The </a:t>
            </a:r>
            <a:r>
              <a:rPr lang="en-US" b="1" i="0" u="none" strike="noStrike" baseline="0" dirty="0">
                <a:solidFill>
                  <a:srgbClr val="002060"/>
                </a:solidFill>
                <a:latin typeface="Times New Roman" panose="02020603050405020304" pitchFamily="18" charset="0"/>
              </a:rPr>
              <a:t>Bale Mountains </a:t>
            </a:r>
            <a:r>
              <a:rPr lang="en-US" b="0" i="0" u="none" strike="noStrike" baseline="0" dirty="0">
                <a:solidFill>
                  <a:srgbClr val="000000"/>
                </a:solidFill>
                <a:latin typeface="Times New Roman" panose="02020603050405020304" pitchFamily="18" charset="0"/>
              </a:rPr>
              <a:t>are among highlands where lowest mean annual temperatures are recorded. </a:t>
            </a:r>
            <a:endParaRPr lang="en-US" b="0" i="0" u="none" strike="noStrike" baseline="0" dirty="0">
              <a:solidFill>
                <a:srgbClr val="000000"/>
              </a:solidFill>
              <a:latin typeface="Times New Roman" panose="02020603050405020304" pitchFamily="18" charset="0"/>
            </a:endParaRPr>
          </a:p>
          <a:p>
            <a:pPr algn="just"/>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000000"/>
                </a:solidFill>
                <a:latin typeface="Times New Roman" panose="02020603050405020304" pitchFamily="18" charset="0"/>
              </a:rPr>
              <a:t>The highest mean </a:t>
            </a:r>
            <a:r>
              <a:rPr lang="en-US" b="1" i="0" u="none" strike="noStrike" baseline="0" dirty="0">
                <a:solidFill>
                  <a:srgbClr val="002060"/>
                </a:solidFill>
                <a:latin typeface="Times New Roman" panose="02020603050405020304" pitchFamily="18" charset="0"/>
              </a:rPr>
              <a:t>maximum temperature </a:t>
            </a:r>
            <a:r>
              <a:rPr lang="en-US" b="0" i="0" u="none" strike="noStrike" baseline="0" dirty="0">
                <a:solidFill>
                  <a:srgbClr val="000000"/>
                </a:solidFill>
                <a:latin typeface="Times New Roman" panose="02020603050405020304" pitchFamily="18" charset="0"/>
              </a:rPr>
              <a:t>in the country is recorded in the </a:t>
            </a:r>
            <a:r>
              <a:rPr lang="en-US" b="1" i="0" u="none" strike="noStrike" baseline="0" dirty="0">
                <a:solidFill>
                  <a:srgbClr val="002060"/>
                </a:solidFill>
                <a:latin typeface="Times New Roman" panose="02020603050405020304" pitchFamily="18" charset="0"/>
              </a:rPr>
              <a:t>Afar Depression. </a:t>
            </a:r>
            <a:endParaRPr lang="en-US" b="1" i="0" u="none" strike="noStrike" baseline="0" dirty="0">
              <a:solidFill>
                <a:srgbClr val="002060"/>
              </a:solidFill>
              <a:latin typeface="Times New Roman" panose="02020603050405020304" pitchFamily="18" charset="0"/>
            </a:endParaRPr>
          </a:p>
          <a:p>
            <a:pPr algn="just"/>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000000"/>
                </a:solidFill>
                <a:latin typeface="Times New Roman" panose="02020603050405020304" pitchFamily="18" charset="0"/>
              </a:rPr>
              <a:t>Moreover, lowlands of:- </a:t>
            </a:r>
            <a:endParaRPr lang="en-US" b="0" i="0" u="none" strike="noStrike" baseline="0" dirty="0">
              <a:solidFill>
                <a:srgbClr val="000000"/>
              </a:solidFill>
              <a:latin typeface="Times New Roman" panose="02020603050405020304" pitchFamily="18" charset="0"/>
            </a:endParaRPr>
          </a:p>
          <a:p>
            <a:pPr lvl="1" algn="just"/>
            <a:r>
              <a:rPr lang="en-US" sz="2800" dirty="0">
                <a:solidFill>
                  <a:srgbClr val="000000"/>
                </a:solidFill>
                <a:latin typeface="Times New Roman" panose="02020603050405020304" pitchFamily="18" charset="0"/>
              </a:rPr>
              <a:t>N</a:t>
            </a:r>
            <a:r>
              <a:rPr lang="en-US" sz="2800" b="0" i="0" u="none" strike="noStrike" baseline="0" dirty="0">
                <a:solidFill>
                  <a:srgbClr val="000000"/>
                </a:solidFill>
                <a:latin typeface="Times New Roman" panose="02020603050405020304" pitchFamily="18" charset="0"/>
              </a:rPr>
              <a:t>orth-western, </a:t>
            </a:r>
            <a:endParaRPr lang="en-US" sz="2800" b="0" i="0" u="none" strike="noStrike" baseline="0" dirty="0">
              <a:solidFill>
                <a:srgbClr val="000000"/>
              </a:solidFill>
              <a:latin typeface="Times New Roman" panose="02020603050405020304" pitchFamily="18" charset="0"/>
            </a:endParaRPr>
          </a:p>
          <a:p>
            <a:pPr lvl="1" algn="just"/>
            <a:r>
              <a:rPr lang="en-US" sz="2800" dirty="0">
                <a:solidFill>
                  <a:srgbClr val="000000"/>
                </a:solidFill>
                <a:latin typeface="Times New Roman" panose="02020603050405020304" pitchFamily="18" charset="0"/>
              </a:rPr>
              <a:t>W</a:t>
            </a:r>
            <a:r>
              <a:rPr lang="en-US" sz="2800" b="0" i="0" u="none" strike="noStrike" baseline="0" dirty="0">
                <a:solidFill>
                  <a:srgbClr val="000000"/>
                </a:solidFill>
                <a:latin typeface="Times New Roman" panose="02020603050405020304" pitchFamily="18" charset="0"/>
              </a:rPr>
              <a:t>estern and </a:t>
            </a:r>
            <a:endParaRPr lang="en-US" sz="2800" b="0" i="0" u="none" strike="noStrike" baseline="0" dirty="0">
              <a:solidFill>
                <a:srgbClr val="000000"/>
              </a:solidFill>
              <a:latin typeface="Times New Roman" panose="02020603050405020304" pitchFamily="18" charset="0"/>
            </a:endParaRPr>
          </a:p>
          <a:p>
            <a:pPr lvl="1" algn="just"/>
            <a:r>
              <a:rPr lang="en-US" sz="2800" b="0" i="0" u="none" strike="noStrike" baseline="0" dirty="0">
                <a:solidFill>
                  <a:srgbClr val="000000"/>
                </a:solidFill>
                <a:latin typeface="Times New Roman" panose="02020603050405020304" pitchFamily="18" charset="0"/>
              </a:rPr>
              <a:t>south-eastern Ethiopian experiences </a:t>
            </a:r>
            <a:r>
              <a:rPr lang="en-US" sz="2800" b="1" i="0" u="none" strike="noStrike" baseline="0" dirty="0">
                <a:solidFill>
                  <a:srgbClr val="002060"/>
                </a:solidFill>
                <a:latin typeface="Times New Roman" panose="02020603050405020304" pitchFamily="18" charset="0"/>
              </a:rPr>
              <a:t>mean maximum temperatures </a:t>
            </a:r>
            <a:r>
              <a:rPr lang="en-US" sz="2800" b="0" i="0" u="none" strike="noStrike" baseline="0" dirty="0">
                <a:solidFill>
                  <a:srgbClr val="000000"/>
                </a:solidFill>
                <a:latin typeface="Times New Roman" panose="02020603050405020304" pitchFamily="18" charset="0"/>
              </a:rPr>
              <a:t>of more than </a:t>
            </a:r>
            <a:r>
              <a:rPr lang="en-US" sz="2800" b="1" i="0" u="none" strike="noStrike" baseline="0" dirty="0">
                <a:solidFill>
                  <a:srgbClr val="002060"/>
                </a:solidFill>
                <a:latin typeface="Times New Roman" panose="02020603050405020304" pitchFamily="18" charset="0"/>
              </a:rPr>
              <a:t>30 °C. </a:t>
            </a:r>
            <a:endParaRPr lang="en-US" sz="2800" b="1" i="0" u="none" strike="noStrike" baseline="0" dirty="0">
              <a:solidFill>
                <a:srgbClr val="002060"/>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57"/>
            <a:ext cx="10515600" cy="827314"/>
          </a:xfrm>
        </p:spPr>
        <p:txBody>
          <a:bodyPr>
            <a:normAutofit fontScale="90000"/>
          </a:bodyPr>
          <a:lstStyle/>
          <a:p>
            <a:b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b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5.3.1. Spatiotemporal Distribution of Temperature…</a:t>
            </a:r>
            <a:b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br>
            <a:endParaRPr lang="en-US" dirty="0"/>
          </a:p>
        </p:txBody>
      </p:sp>
      <p:sp>
        <p:nvSpPr>
          <p:cNvPr id="3" name="Content Placeholder 2"/>
          <p:cNvSpPr>
            <a:spLocks noGrp="1"/>
          </p:cNvSpPr>
          <p:nvPr>
            <p:ph idx="1"/>
          </p:nvPr>
        </p:nvSpPr>
        <p:spPr>
          <a:xfrm>
            <a:off x="326571" y="783772"/>
            <a:ext cx="11636829" cy="5791199"/>
          </a:xfrm>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Environmental influences have their own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traditional expressions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 Ethiopia and there are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local terms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denoting temperature zones as shown in the table below: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endParaRPr lang="en-US" dirty="0"/>
          </a:p>
        </p:txBody>
      </p:sp>
      <p:pic>
        <p:nvPicPr>
          <p:cNvPr id="5" name="Picture 4"/>
          <p:cNvPicPr>
            <a:picLocks noChangeAspect="1"/>
          </p:cNvPicPr>
          <p:nvPr/>
        </p:nvPicPr>
        <p:blipFill>
          <a:blip r:embed="rId1"/>
          <a:stretch>
            <a:fillRect/>
          </a:stretch>
        </p:blipFill>
        <p:spPr>
          <a:xfrm>
            <a:off x="326572" y="2035629"/>
            <a:ext cx="11538858" cy="443048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89" y="245382"/>
            <a:ext cx="10842171" cy="282938"/>
          </a:xfrm>
        </p:spPr>
        <p:txBody>
          <a:bodyPr>
            <a:normAutofit fontScale="90000"/>
          </a:bodyPr>
          <a:lstStyle/>
          <a:p>
            <a:r>
              <a:rPr lang="en-US" sz="3200" b="1" dirty="0">
                <a:latin typeface="Times New Roman" panose="02020603050405020304" pitchFamily="18" charset="0"/>
                <a:cs typeface="Times New Roman" panose="02020603050405020304" pitchFamily="18" charset="0"/>
              </a:rPr>
              <a:t>Cont.…</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4160" y="599440"/>
            <a:ext cx="11734799" cy="6126480"/>
          </a:xfrm>
        </p:spPr>
        <p:txBody>
          <a:bodyPr>
            <a:normAutofit/>
          </a:bodyPr>
          <a:lstStyle/>
          <a:p>
            <a:r>
              <a:rPr lang="en-US" sz="2800" b="0" i="0" u="none" strike="noStrike" baseline="0" dirty="0">
                <a:solidFill>
                  <a:srgbClr val="000000"/>
                </a:solidFill>
                <a:latin typeface="Times New Roman" panose="02020603050405020304" pitchFamily="18" charset="0"/>
              </a:rPr>
              <a:t>The major controls determining its distributions are </a:t>
            </a:r>
            <a:r>
              <a:rPr lang="en-US" sz="2800" b="1" i="0" u="none" strike="noStrike" baseline="0" dirty="0">
                <a:solidFill>
                  <a:srgbClr val="002060"/>
                </a:solidFill>
                <a:latin typeface="Times New Roman" panose="02020603050405020304" pitchFamily="18" charset="0"/>
              </a:rPr>
              <a:t>latitude and cloud cover.</a:t>
            </a:r>
            <a:endParaRPr lang="en-US" sz="2800" b="1" i="0" strike="noStrike" baseline="0" dirty="0">
              <a:solidFill>
                <a:srgbClr val="002060"/>
              </a:solidFill>
              <a:latin typeface="Times New Roman" panose="02020603050405020304" pitchFamily="18" charset="0"/>
            </a:endParaRPr>
          </a:p>
          <a:p>
            <a:pPr algn="just"/>
            <a:endParaRPr lang="en-US" sz="2800" b="0" i="0" strike="noStrike" baseline="0" dirty="0">
              <a:solidFill>
                <a:srgbClr val="000000"/>
              </a:solidFill>
              <a:latin typeface="Times New Roman" panose="02020603050405020304" pitchFamily="18" charset="0"/>
            </a:endParaRPr>
          </a:p>
          <a:p>
            <a:pPr algn="just"/>
            <a:r>
              <a:rPr lang="en-US" sz="2800" b="0" i="0" strike="noStrike" baseline="0" dirty="0">
                <a:solidFill>
                  <a:srgbClr val="000000"/>
                </a:solidFill>
                <a:latin typeface="Times New Roman" panose="02020603050405020304" pitchFamily="18" charset="0"/>
              </a:rPr>
              <a:t>In the tropics, the </a:t>
            </a:r>
            <a:r>
              <a:rPr lang="en-US" sz="2800" b="1" i="0" strike="noStrike" baseline="0" dirty="0">
                <a:solidFill>
                  <a:srgbClr val="002060"/>
                </a:solidFill>
                <a:latin typeface="Times New Roman" panose="02020603050405020304" pitchFamily="18" charset="0"/>
              </a:rPr>
              <a:t>daily range of temperature is higher and the annual range is small</a:t>
            </a:r>
            <a:r>
              <a:rPr lang="en-US" sz="2800" b="0" i="0" strike="noStrike" baseline="0" dirty="0">
                <a:solidFill>
                  <a:srgbClr val="000000"/>
                </a:solidFill>
                <a:latin typeface="Times New Roman" panose="02020603050405020304" pitchFamily="18" charset="0"/>
              </a:rPr>
              <a:t>, whereas the reverse is true in the temperate latitudes. </a:t>
            </a:r>
            <a:endParaRPr lang="en-US" sz="2800" b="0" i="0" u="none" strike="noStrike" baseline="0" dirty="0">
              <a:solidFill>
                <a:srgbClr val="000000"/>
              </a:solidFill>
              <a:latin typeface="Times New Roman" panose="02020603050405020304" pitchFamily="18" charset="0"/>
            </a:endParaRPr>
          </a:p>
          <a:p>
            <a:pPr algn="just"/>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Ethiopia's daily temperatures are </a:t>
            </a:r>
            <a:r>
              <a:rPr lang="en-US" sz="2800" b="1" i="0" u="none" strike="noStrike" baseline="0" dirty="0">
                <a:solidFill>
                  <a:srgbClr val="002060"/>
                </a:solidFill>
                <a:latin typeface="Times New Roman" panose="02020603050405020304" pitchFamily="18" charset="0"/>
              </a:rPr>
              <a:t>more extreme than its annual averages</a:t>
            </a:r>
            <a:r>
              <a:rPr lang="en-US" sz="2800" b="0" i="0" u="none" strike="noStrike" baseline="0" dirty="0">
                <a:solidFill>
                  <a:srgbClr val="000000"/>
                </a:solidFill>
                <a:latin typeface="Times New Roman" panose="02020603050405020304" pitchFamily="18" charset="0"/>
              </a:rPr>
              <a:t>.</a:t>
            </a:r>
            <a:endParaRPr lang="en-US" sz="2800" b="0" i="0" u="none" strike="noStrike" baseline="0" dirty="0">
              <a:solidFill>
                <a:srgbClr val="000000"/>
              </a:solidFill>
              <a:latin typeface="Times New Roman" panose="02020603050405020304" pitchFamily="18" charset="0"/>
            </a:endParaRPr>
          </a:p>
          <a:p>
            <a:pPr algn="just"/>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Daily maximum temperature varies from a high of more than </a:t>
            </a:r>
            <a:r>
              <a:rPr lang="en-US" sz="2800" b="1" i="0" u="none" strike="noStrike" baseline="0" dirty="0">
                <a:solidFill>
                  <a:srgbClr val="002060"/>
                </a:solidFill>
                <a:latin typeface="Times New Roman" panose="02020603050405020304" pitchFamily="18" charset="0"/>
              </a:rPr>
              <a:t>37 °C</a:t>
            </a:r>
            <a:r>
              <a:rPr lang="en-US" sz="2800" b="0" i="0" u="none" strike="noStrike" baseline="0" dirty="0">
                <a:solidFill>
                  <a:srgbClr val="000000"/>
                </a:solidFill>
                <a:latin typeface="Times New Roman" panose="02020603050405020304" pitchFamily="18" charset="0"/>
              </a:rPr>
              <a:t> over the lowlands in </a:t>
            </a:r>
            <a:r>
              <a:rPr lang="en-US" sz="2800" b="1" i="0" u="none" strike="noStrike" baseline="0" dirty="0">
                <a:solidFill>
                  <a:srgbClr val="002060"/>
                </a:solidFill>
                <a:latin typeface="Times New Roman" panose="02020603050405020304" pitchFamily="18" charset="0"/>
              </a:rPr>
              <a:t>northeast and southeast </a:t>
            </a:r>
            <a:r>
              <a:rPr lang="en-US" sz="2800" b="0" i="0" u="none" strike="noStrike" baseline="0" dirty="0">
                <a:solidFill>
                  <a:srgbClr val="000000"/>
                </a:solidFill>
                <a:latin typeface="Times New Roman" panose="02020603050405020304" pitchFamily="18" charset="0"/>
              </a:rPr>
              <a:t>to a low of about </a:t>
            </a:r>
            <a:r>
              <a:rPr lang="en-US" sz="2800" b="1" i="0" u="none" strike="noStrike" baseline="0" dirty="0">
                <a:solidFill>
                  <a:srgbClr val="002060"/>
                </a:solidFill>
                <a:latin typeface="Times New Roman" panose="02020603050405020304" pitchFamily="18" charset="0"/>
              </a:rPr>
              <a:t>10</a:t>
            </a:r>
            <a:r>
              <a:rPr lang="en-US" sz="1600" b="1" i="0" u="none" strike="noStrike" baseline="0" dirty="0">
                <a:solidFill>
                  <a:srgbClr val="002060"/>
                </a:solidFill>
                <a:latin typeface="Times New Roman" panose="02020603050405020304" pitchFamily="18" charset="0"/>
              </a:rPr>
              <a:t> </a:t>
            </a:r>
            <a:r>
              <a:rPr lang="en-US" b="1" i="0" u="none" strike="noStrike" baseline="0" dirty="0">
                <a:solidFill>
                  <a:srgbClr val="002060"/>
                </a:solidFill>
                <a:latin typeface="Times New Roman" panose="02020603050405020304" pitchFamily="18" charset="0"/>
              </a:rPr>
              <a:t>°C </a:t>
            </a:r>
            <a:r>
              <a:rPr lang="en-US" sz="2800" b="1" i="0" u="none" strike="noStrike" baseline="0" dirty="0">
                <a:solidFill>
                  <a:srgbClr val="002060"/>
                </a:solidFill>
                <a:latin typeface="Times New Roman" panose="02020603050405020304" pitchFamily="18" charset="0"/>
              </a:rPr>
              <a:t>-15 °C </a:t>
            </a:r>
            <a:r>
              <a:rPr lang="en-US" sz="2800" b="0" i="0" u="none" strike="noStrike" baseline="0" dirty="0">
                <a:solidFill>
                  <a:srgbClr val="000000"/>
                </a:solidFill>
                <a:latin typeface="Times New Roman" panose="02020603050405020304" pitchFamily="18" charset="0"/>
              </a:rPr>
              <a:t>over the </a:t>
            </a:r>
            <a:r>
              <a:rPr lang="en-US" sz="2800" b="1" i="0" u="none" strike="noStrike" baseline="0" dirty="0">
                <a:solidFill>
                  <a:srgbClr val="002060"/>
                </a:solidFill>
                <a:latin typeface="Times New Roman" panose="02020603050405020304" pitchFamily="18" charset="0"/>
              </a:rPr>
              <a:t>northwestern and southwestern highlands. </a:t>
            </a:r>
            <a:endParaRPr lang="en-US" sz="2800" b="1" i="0" strike="noStrike" baseline="0" dirty="0">
              <a:solidFill>
                <a:srgbClr val="002060"/>
              </a:solidFill>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emperature is high during the daytime in some places, and is considerably reduced at night resulting </a:t>
            </a:r>
            <a:r>
              <a:rPr lang="en-US" sz="2800" b="1" i="0" u="none" strike="noStrike" baseline="0" dirty="0">
                <a:solidFill>
                  <a:srgbClr val="002060"/>
                </a:solidFill>
                <a:latin typeface="Times New Roman" panose="02020603050405020304" pitchFamily="18" charset="0"/>
              </a:rPr>
              <a:t>maximum difference in the daily range. </a:t>
            </a:r>
            <a:endParaRPr lang="en-US" b="1"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962"/>
            <a:ext cx="10515600" cy="473075"/>
          </a:xfrm>
        </p:spPr>
        <p:txBody>
          <a:bodyPr>
            <a:noAutofit/>
          </a:bodyPr>
          <a:lstStyle/>
          <a:p>
            <a:r>
              <a:rPr lang="en-US" sz="2800" b="1" dirty="0">
                <a:latin typeface="Times New Roman" panose="02020603050405020304" pitchFamily="18" charset="0"/>
                <a:cs typeface="Times New Roman" panose="02020603050405020304" pitchFamily="18" charset="0"/>
              </a:rPr>
              <a:t>Cont.…</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3915" y="914400"/>
            <a:ext cx="11538856" cy="5735638"/>
          </a:xfrm>
        </p:spPr>
        <p:txBody>
          <a:bodyPr/>
          <a:lstStyle/>
          <a:p>
            <a:pPr algn="just"/>
            <a:r>
              <a:rPr lang="en-US" dirty="0">
                <a:solidFill>
                  <a:srgbClr val="000000"/>
                </a:solidFill>
                <a:latin typeface="Times New Roman" panose="02020603050405020304" pitchFamily="18" charset="0"/>
              </a:rPr>
              <a:t>….</a:t>
            </a:r>
            <a:r>
              <a:rPr lang="en-US" sz="2800" b="0" i="0" u="none" strike="noStrike" baseline="0" dirty="0">
                <a:solidFill>
                  <a:srgbClr val="000000"/>
                </a:solidFill>
                <a:latin typeface="Times New Roman" panose="02020603050405020304" pitchFamily="18" charset="0"/>
              </a:rPr>
              <a:t> in the case of monthly averages, variation is minimal and the annual range of temperature is small. This holds true in both the highlands and lowlands.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In Ethiopia and elsewhere in the Horn, temperature shows seasonal variations. For example, months from </a:t>
            </a:r>
            <a:r>
              <a:rPr lang="en-US" sz="2800" b="1" i="0" u="none" strike="noStrike" baseline="0" dirty="0">
                <a:solidFill>
                  <a:srgbClr val="002060"/>
                </a:solidFill>
                <a:latin typeface="Times New Roman" panose="02020603050405020304" pitchFamily="18" charset="0"/>
              </a:rPr>
              <a:t>March to June </a:t>
            </a:r>
            <a:r>
              <a:rPr lang="en-US" sz="2800" b="0" i="0" u="none" strike="noStrike" baseline="0" dirty="0">
                <a:solidFill>
                  <a:srgbClr val="000000"/>
                </a:solidFill>
                <a:latin typeface="Times New Roman" panose="02020603050405020304" pitchFamily="18" charset="0"/>
              </a:rPr>
              <a:t>in Ethiopia have records of highest temperatures.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Conversely, low temperatures are recorded from </a:t>
            </a:r>
            <a:r>
              <a:rPr lang="en-US" sz="2800" b="1" i="0" u="none" strike="noStrike" baseline="0" dirty="0">
                <a:solidFill>
                  <a:srgbClr val="002060"/>
                </a:solidFill>
                <a:latin typeface="Times New Roman" panose="02020603050405020304" pitchFamily="18" charset="0"/>
              </a:rPr>
              <a:t>November to February</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b="1" dirty="0">
                <a:solidFill>
                  <a:srgbClr val="002060"/>
                </a:solidFill>
                <a:latin typeface="Times New Roman" panose="02020603050405020304" pitchFamily="18" charset="0"/>
              </a:rPr>
              <a:t>Concerning seasonality </a:t>
            </a:r>
            <a:r>
              <a:rPr lang="en-US" dirty="0">
                <a:solidFill>
                  <a:srgbClr val="000000"/>
                </a:solidFill>
                <a:latin typeface="Times New Roman" panose="02020603050405020304" pitchFamily="18" charset="0"/>
              </a:rPr>
              <a:t>….</a:t>
            </a:r>
            <a:r>
              <a:rPr lang="en-US" sz="2800" b="0" i="0" u="none" strike="noStrike" baseline="0" dirty="0">
                <a:solidFill>
                  <a:srgbClr val="000000"/>
                </a:solidFill>
                <a:latin typeface="Times New Roman" panose="02020603050405020304" pitchFamily="18" charset="0"/>
              </a:rPr>
              <a:t>, there is a slight temperature increase in </a:t>
            </a:r>
            <a:r>
              <a:rPr lang="en-US" sz="2800" b="1" i="0" u="none" strike="noStrike" baseline="0" dirty="0">
                <a:solidFill>
                  <a:srgbClr val="002060"/>
                </a:solidFill>
                <a:latin typeface="Times New Roman" panose="02020603050405020304" pitchFamily="18" charset="0"/>
              </a:rPr>
              <a:t>summer</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r>
              <a:rPr lang="en-US" sz="2800" b="0" u="none" strike="noStrike" baseline="0" dirty="0">
                <a:solidFill>
                  <a:srgbClr val="000000"/>
                </a:solidFill>
                <a:latin typeface="Times New Roman" panose="02020603050405020304" pitchFamily="18" charset="0"/>
              </a:rPr>
              <a:t>Southern part of Ethiopia receives highest records of temperature in </a:t>
            </a:r>
            <a:r>
              <a:rPr lang="en-US" sz="2800" b="1" u="none" strike="noStrike" baseline="0" dirty="0">
                <a:solidFill>
                  <a:srgbClr val="002060"/>
                </a:solidFill>
                <a:latin typeface="Times New Roman" panose="02020603050405020304" pitchFamily="18" charset="0"/>
              </a:rPr>
              <a:t>autumn and spring </a:t>
            </a:r>
            <a:r>
              <a:rPr lang="en-US" sz="2800" b="0" u="none" strike="noStrike" baseline="0" dirty="0">
                <a:solidFill>
                  <a:srgbClr val="000000"/>
                </a:solidFill>
                <a:latin typeface="Times New Roman" panose="02020603050405020304" pitchFamily="18" charset="0"/>
              </a:rPr>
              <a:t>following the relative shift of the sun; whereas in the northern part of the country, </a:t>
            </a:r>
            <a:r>
              <a:rPr lang="en-US" sz="2800" b="1" u="none" strike="noStrike" baseline="0" dirty="0">
                <a:solidFill>
                  <a:srgbClr val="002060"/>
                </a:solidFill>
                <a:latin typeface="Times New Roman" panose="02020603050405020304" pitchFamily="18" charset="0"/>
              </a:rPr>
              <a:t>summer</a:t>
            </a:r>
            <a:r>
              <a:rPr lang="en-US" sz="2800" b="0" u="none" strike="noStrike" baseline="0" dirty="0">
                <a:solidFill>
                  <a:srgbClr val="000000"/>
                </a:solidFill>
                <a:latin typeface="Times New Roman" panose="02020603050405020304" pitchFamily="18" charset="0"/>
              </a:rPr>
              <a:t> season is characterized by </a:t>
            </a:r>
            <a:r>
              <a:rPr lang="en-US" sz="2800" b="1" u="none" strike="noStrike" baseline="0" dirty="0">
                <a:solidFill>
                  <a:srgbClr val="002060"/>
                </a:solidFill>
                <a:latin typeface="Times New Roman" panose="02020603050405020304" pitchFamily="18" charset="0"/>
              </a:rPr>
              <a:t>higher temperature.</a:t>
            </a:r>
            <a:r>
              <a:rPr lang="en-US" sz="2800" b="0" u="none" strike="noStrike" baseline="0" dirty="0">
                <a:solidFill>
                  <a:srgbClr val="000000"/>
                </a:solidFill>
                <a:latin typeface="Times New Roman" panose="02020603050405020304" pitchFamily="18" charset="0"/>
              </a:rPr>
              <a:t> </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3" y="251505"/>
            <a:ext cx="10515600" cy="429532"/>
          </a:xfrm>
        </p:spPr>
        <p:txBody>
          <a:bodyPr>
            <a:noAutofit/>
          </a:bodyPr>
          <a:lstStyle/>
          <a:p>
            <a:r>
              <a:rPr lang="en-US" sz="3200" dirty="0">
                <a:latin typeface="Times New Roman" panose="02020603050405020304" pitchFamily="18" charset="0"/>
                <a:cs typeface="Times New Roman" panose="02020603050405020304" pitchFamily="18" charset="0"/>
              </a:rPr>
              <a:t>Important pointes to bear in Mind…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3913" y="792480"/>
            <a:ext cx="11582401" cy="5814015"/>
          </a:xfrm>
        </p:spPr>
        <p:txBody>
          <a:bodyPr/>
          <a:lstStyle/>
          <a:p>
            <a:pPr algn="just"/>
            <a:r>
              <a:rPr lang="en-US"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emperature and the amount of energy reaching the surface is directly related with the directness of the sun.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direction of rain bearing winds (leeward or windward side) also determines the temperature variations in mountainous regions. </a:t>
            </a:r>
            <a:endParaRPr lang="en-US" sz="2800" b="0" i="0" u="none" strike="noStrike" baseline="0" dirty="0">
              <a:solidFill>
                <a:srgbClr val="000000"/>
              </a:solidFill>
              <a:latin typeface="Times New Roman" panose="02020603050405020304" pitchFamily="18" charset="0"/>
            </a:endParaRPr>
          </a:p>
          <a:p>
            <a:pPr marL="0" indent="0" algn="just">
              <a:buNone/>
            </a:pPr>
            <a:r>
              <a:rPr lang="en-US" dirty="0">
                <a:solidFill>
                  <a:srgbClr val="000000"/>
                </a:solidFill>
                <a:latin typeface="Times New Roman" panose="02020603050405020304" pitchFamily="18" charset="0"/>
              </a:rPr>
              <a:t>       </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954"/>
            <a:ext cx="10515600" cy="571046"/>
          </a:xfrm>
        </p:spPr>
        <p:txBody>
          <a:bodyPr>
            <a:normAutofit/>
          </a:bodyPr>
          <a:lstStyle/>
          <a:p>
            <a:r>
              <a:rPr lang="en-US" sz="3200" b="1" i="0" u="none" strike="noStrike" baseline="0" dirty="0">
                <a:solidFill>
                  <a:srgbClr val="000000"/>
                </a:solidFill>
                <a:latin typeface="Times New Roman" panose="02020603050405020304" pitchFamily="18" charset="0"/>
              </a:rPr>
              <a:t>5.3.2. Spatiotemporal Distribution of Rainfall </a:t>
            </a:r>
            <a:endParaRPr lang="en-US" sz="3200" dirty="0"/>
          </a:p>
        </p:txBody>
      </p:sp>
      <p:sp>
        <p:nvSpPr>
          <p:cNvPr id="3" name="Content Placeholder 2"/>
          <p:cNvSpPr>
            <a:spLocks noGrp="1"/>
          </p:cNvSpPr>
          <p:nvPr>
            <p:ph idx="1"/>
          </p:nvPr>
        </p:nvSpPr>
        <p:spPr>
          <a:xfrm>
            <a:off x="315686" y="762000"/>
            <a:ext cx="11484428" cy="5812971"/>
          </a:xfrm>
        </p:spPr>
        <p:txBody>
          <a:bodyPr/>
          <a:lstStyle/>
          <a:p>
            <a:pPr algn="just"/>
            <a:r>
              <a:rPr lang="en-US"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he rainfall system in Ethiopia is characterized by spatial and temporal variabilities. </a:t>
            </a:r>
            <a:endParaRPr lang="en-US" sz="2800" b="0" i="0" u="none" strike="noStrike" baseline="0" dirty="0">
              <a:solidFill>
                <a:srgbClr val="000000"/>
              </a:solidFill>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I</a:t>
            </a:r>
            <a:r>
              <a:rPr lang="en-US" sz="2800" b="0" i="0" u="none" strike="noStrike" baseline="0" dirty="0">
                <a:solidFill>
                  <a:srgbClr val="000000"/>
                </a:solidFill>
                <a:latin typeface="Times New Roman" panose="02020603050405020304" pitchFamily="18" charset="0"/>
              </a:rPr>
              <a:t>t needs an understanding of the position of Inter Tropical Convergence Zone (ITCZ), pressure cells, and Trade Winds.</a:t>
            </a:r>
            <a:endParaRPr lang="en-US" sz="2800" b="0" i="0" u="none" strike="noStrike" baseline="0" dirty="0">
              <a:solidFill>
                <a:srgbClr val="000000"/>
              </a:solidFill>
              <a:latin typeface="Times New Roman" panose="02020603050405020304" pitchFamily="18" charset="0"/>
            </a:endParaRPr>
          </a:p>
          <a:p>
            <a:pPr algn="just"/>
            <a:endParaRPr lang="en-US" sz="2800" b="1" i="0" u="none" strike="noStrike" baseline="0" dirty="0">
              <a:solidFill>
                <a:srgbClr val="002060"/>
              </a:solidFill>
              <a:latin typeface="Times New Roman" panose="02020603050405020304" pitchFamily="18" charset="0"/>
            </a:endParaRPr>
          </a:p>
          <a:p>
            <a:pPr algn="just"/>
            <a:r>
              <a:rPr lang="en-US" sz="2800" b="1" i="0" u="none" strike="noStrike" baseline="0" dirty="0">
                <a:solidFill>
                  <a:srgbClr val="002060"/>
                </a:solidFill>
                <a:latin typeface="Times New Roman" panose="02020603050405020304" pitchFamily="18" charset="0"/>
              </a:rPr>
              <a:t> ITCZ</a:t>
            </a:r>
            <a:r>
              <a:rPr lang="en-US" sz="2800" b="0" i="0" u="none" strike="noStrike" baseline="0" dirty="0">
                <a:solidFill>
                  <a:srgbClr val="000000"/>
                </a:solidFill>
                <a:latin typeface="Times New Roman" panose="02020603050405020304" pitchFamily="18" charset="0"/>
              </a:rPr>
              <a:t>:-The convergence of </a:t>
            </a:r>
            <a:r>
              <a:rPr lang="en-US" sz="2800" b="1" i="0" u="none" strike="noStrike" baseline="0" dirty="0">
                <a:solidFill>
                  <a:srgbClr val="002060"/>
                </a:solidFill>
                <a:latin typeface="Times New Roman" panose="02020603050405020304" pitchFamily="18" charset="0"/>
              </a:rPr>
              <a:t>Northeast Trade winds </a:t>
            </a:r>
            <a:r>
              <a:rPr lang="en-US" sz="2800" b="0" i="0" u="none" strike="noStrike" baseline="0" dirty="0">
                <a:solidFill>
                  <a:srgbClr val="000000"/>
                </a:solidFill>
                <a:latin typeface="Times New Roman" panose="02020603050405020304" pitchFamily="18" charset="0"/>
              </a:rPr>
              <a:t>and </a:t>
            </a:r>
            <a:r>
              <a:rPr lang="en-US" sz="2800" b="1" i="0" u="none" strike="noStrike" baseline="0" dirty="0">
                <a:solidFill>
                  <a:srgbClr val="002060"/>
                </a:solidFill>
                <a:latin typeface="Times New Roman" panose="02020603050405020304" pitchFamily="18" charset="0"/>
              </a:rPr>
              <a:t>the Equatorial Westerlies</a:t>
            </a:r>
            <a:r>
              <a:rPr lang="en-US" sz="2800" b="0" i="0" u="none" strike="noStrike" baseline="0" dirty="0">
                <a:solidFill>
                  <a:srgbClr val="000000"/>
                </a:solidFill>
                <a:latin typeface="Times New Roman" panose="02020603050405020304" pitchFamily="18" charset="0"/>
              </a:rPr>
              <a:t> forms the ITCZ, which is a </a:t>
            </a:r>
            <a:r>
              <a:rPr lang="en-US" sz="2800" b="1" i="0" u="none" strike="noStrike" baseline="0" dirty="0">
                <a:solidFill>
                  <a:srgbClr val="002060"/>
                </a:solidFill>
                <a:latin typeface="Times New Roman" panose="02020603050405020304" pitchFamily="18" charset="0"/>
              </a:rPr>
              <a:t>low-pressure </a:t>
            </a:r>
            <a:r>
              <a:rPr lang="en-US" sz="2800" b="1" i="1" u="none" strike="noStrike" baseline="0" dirty="0">
                <a:solidFill>
                  <a:srgbClr val="002060"/>
                </a:solidFill>
                <a:latin typeface="Times New Roman" panose="02020603050405020304" pitchFamily="18" charset="0"/>
              </a:rPr>
              <a:t>zone</a:t>
            </a:r>
            <a:r>
              <a:rPr lang="en-US" sz="2800" b="0" i="1" u="none" strike="noStrike" baseline="0" dirty="0">
                <a:solidFill>
                  <a:srgbClr val="000000"/>
                </a:solidFill>
                <a:latin typeface="Times New Roman" panose="02020603050405020304" pitchFamily="18" charset="0"/>
              </a:rPr>
              <a:t>. </a:t>
            </a:r>
            <a:endParaRPr lang="en-US" sz="2800" b="0" i="1" u="none" strike="noStrike" baseline="0" dirty="0">
              <a:solidFill>
                <a:srgbClr val="000000"/>
              </a:solidFill>
              <a:latin typeface="Times New Roman" panose="02020603050405020304" pitchFamily="18" charset="0"/>
            </a:endParaRPr>
          </a:p>
          <a:p>
            <a:pPr lvl="1" algn="just"/>
            <a:r>
              <a:rPr lang="en-US" sz="2800" b="0" i="0" u="none" strike="noStrike" baseline="0" dirty="0">
                <a:solidFill>
                  <a:srgbClr val="000000"/>
                </a:solidFill>
                <a:latin typeface="Times New Roman" panose="02020603050405020304" pitchFamily="18" charset="0"/>
              </a:rPr>
              <a:t>Following the position of the overhead sun, the ITCZ shifts north and south of the equator. </a:t>
            </a:r>
            <a:endParaRPr lang="en-US" sz="2800" b="0" i="0" u="none" strike="noStrike" baseline="0" dirty="0">
              <a:solidFill>
                <a:srgbClr val="000000"/>
              </a:solidFill>
              <a:latin typeface="Times New Roman" panose="02020603050405020304" pitchFamily="18" charset="0"/>
            </a:endParaRPr>
          </a:p>
          <a:p>
            <a:pPr lvl="1" algn="just"/>
            <a:r>
              <a:rPr lang="en-US" sz="2800" b="0" i="0" u="none" strike="noStrike" baseline="0" dirty="0">
                <a:solidFill>
                  <a:srgbClr val="000000"/>
                </a:solidFill>
                <a:latin typeface="Times New Roman" panose="02020603050405020304" pitchFamily="18" charset="0"/>
              </a:rPr>
              <a:t>As the shift takes place, equatorial westerlies from the south and southwest invade most parts of Ethiopia bringing moist winds.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1"/>
            <a:ext cx="10515600" cy="597989"/>
          </a:xfrm>
        </p:spPr>
        <p:txBody>
          <a:bodyPr>
            <a:normAutofit fontScale="90000"/>
          </a:bodyPr>
          <a:lstStyle/>
          <a:p>
            <a:pPr marL="0" marR="0" lvl="0" indent="0" defTabSz="914400" rtl="0" eaLnBrk="1" fontAlgn="auto" latinLnBrk="0" hangingPunct="1">
              <a:lnSpc>
                <a:spcPct val="90000"/>
              </a:lnSpc>
              <a:spcBef>
                <a:spcPts val="1000"/>
              </a:spcBef>
              <a:spcAft>
                <a:spcPts val="0"/>
              </a:spcAft>
              <a:defRPr/>
            </a:pPr>
            <a:b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en-US" sz="3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5.1 Introduction…</a:t>
            </a:r>
            <a:b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endParaRPr lang="en-US" dirty="0"/>
          </a:p>
        </p:txBody>
      </p:sp>
      <p:sp>
        <p:nvSpPr>
          <p:cNvPr id="3" name="Content Placeholder 2"/>
          <p:cNvSpPr>
            <a:spLocks noGrp="1"/>
          </p:cNvSpPr>
          <p:nvPr>
            <p:ph idx="1"/>
          </p:nvPr>
        </p:nvSpPr>
        <p:spPr>
          <a:xfrm>
            <a:off x="213360" y="681038"/>
            <a:ext cx="11816079" cy="5893933"/>
          </a:xfrm>
        </p:spPr>
        <p:txBody>
          <a:bodyPr/>
          <a:lstStyle/>
          <a:p>
            <a:endParaRPr lang="en-US" sz="2800" b="1" u="none" strike="noStrike" baseline="0" dirty="0">
              <a:solidFill>
                <a:srgbClr val="002060"/>
              </a:solidFill>
              <a:latin typeface="Times New Roman" panose="02020603050405020304" pitchFamily="18" charset="0"/>
            </a:endParaRPr>
          </a:p>
          <a:p>
            <a:r>
              <a:rPr lang="en-US" sz="2800" b="1" u="none" strike="noStrike" baseline="0" dirty="0">
                <a:solidFill>
                  <a:srgbClr val="002060"/>
                </a:solidFill>
                <a:latin typeface="Times New Roman" panose="02020603050405020304" pitchFamily="18" charset="0"/>
              </a:rPr>
              <a:t>Weather…</a:t>
            </a:r>
            <a:r>
              <a:rPr lang="en-US" sz="2800" b="1" i="1"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is the instantaneous or </a:t>
            </a:r>
            <a:r>
              <a:rPr lang="en-US" sz="2800" b="1" i="0" u="none" strike="noStrike" baseline="0" dirty="0">
                <a:solidFill>
                  <a:srgbClr val="002060"/>
                </a:solidFill>
                <a:latin typeface="Times New Roman" panose="02020603050405020304" pitchFamily="18" charset="0"/>
              </a:rPr>
              <a:t>current state of the atmosphere </a:t>
            </a:r>
            <a:r>
              <a:rPr lang="en-US" sz="2800" b="0" i="0" u="none" strike="noStrike" baseline="0" dirty="0">
                <a:solidFill>
                  <a:srgbClr val="000000"/>
                </a:solidFill>
                <a:latin typeface="Times New Roman" panose="02020603050405020304" pitchFamily="18" charset="0"/>
              </a:rPr>
              <a:t>composing temperature, atmospheric pressure, humidity, wind speed and direction, cloudiness and precipitation. </a:t>
            </a:r>
            <a:endParaRPr lang="en-US" sz="2800" b="0" i="0" u="none" strike="noStrike" baseline="0" dirty="0">
              <a:solidFill>
                <a:srgbClr val="000000"/>
              </a:solidFill>
              <a:latin typeface="Times New Roman" panose="02020603050405020304" pitchFamily="18" charset="0"/>
            </a:endParaRPr>
          </a:p>
          <a:p>
            <a:pPr lvl="1"/>
            <a:r>
              <a:rPr lang="en-US" sz="2800" b="0" i="0" u="none" strike="noStrike" baseline="0" dirty="0">
                <a:solidFill>
                  <a:srgbClr val="000000"/>
                </a:solidFill>
                <a:latin typeface="Times New Roman" panose="02020603050405020304" pitchFamily="18" charset="0"/>
              </a:rPr>
              <a:t>In general, the </a:t>
            </a:r>
            <a:r>
              <a:rPr lang="en-US" sz="2800" b="1" i="0" u="none" strike="noStrike" baseline="0" dirty="0">
                <a:solidFill>
                  <a:srgbClr val="002060"/>
                </a:solidFill>
                <a:latin typeface="Times New Roman" panose="02020603050405020304" pitchFamily="18" charset="0"/>
              </a:rPr>
              <a:t>weather that impacts the surface of the Earth </a:t>
            </a:r>
            <a:r>
              <a:rPr lang="en-US" sz="2800" b="0" i="0" u="none" strike="noStrike" baseline="0" dirty="0">
                <a:solidFill>
                  <a:srgbClr val="000000"/>
                </a:solidFill>
                <a:latin typeface="Times New Roman" panose="02020603050405020304" pitchFamily="18" charset="0"/>
              </a:rPr>
              <a:t>and those that </a:t>
            </a:r>
            <a:r>
              <a:rPr lang="en-US" sz="2800" b="1" i="0" u="none" strike="noStrike" baseline="0" dirty="0">
                <a:solidFill>
                  <a:srgbClr val="002060"/>
                </a:solidFill>
                <a:latin typeface="Times New Roman" panose="02020603050405020304" pitchFamily="18" charset="0"/>
              </a:rPr>
              <a:t>live on the surface </a:t>
            </a:r>
            <a:r>
              <a:rPr lang="en-US" sz="2800" b="0" i="0" u="none" strike="noStrike" baseline="0" dirty="0">
                <a:solidFill>
                  <a:srgbClr val="000000"/>
                </a:solidFill>
                <a:latin typeface="Times New Roman" panose="02020603050405020304" pitchFamily="18" charset="0"/>
              </a:rPr>
              <a:t>takes place in the </a:t>
            </a:r>
            <a:r>
              <a:rPr lang="en-US" sz="2800" b="1" i="0" u="none" strike="noStrike" baseline="0" dirty="0">
                <a:solidFill>
                  <a:srgbClr val="002060"/>
                </a:solidFill>
                <a:latin typeface="Times New Roman" panose="02020603050405020304" pitchFamily="18" charset="0"/>
              </a:rPr>
              <a:t>troposphere</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endParaRPr lang="en-US" sz="2800" b="0" i="0" u="none" strike="noStrike" baseline="0" dirty="0">
              <a:solidFill>
                <a:srgbClr val="000000"/>
              </a:solidFill>
              <a:latin typeface="Times New Roman" panose="02020603050405020304" pitchFamily="18" charset="0"/>
            </a:endParaRPr>
          </a:p>
          <a:p>
            <a:r>
              <a:rPr lang="en-US" sz="2800" b="1" u="none" strike="noStrike" baseline="0" dirty="0">
                <a:solidFill>
                  <a:srgbClr val="002060"/>
                </a:solidFill>
                <a:latin typeface="Times New Roman" panose="02020603050405020304" pitchFamily="18" charset="0"/>
              </a:rPr>
              <a:t>Climate…</a:t>
            </a:r>
            <a:r>
              <a:rPr lang="en-US" sz="2800" b="1" i="1"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refers the </a:t>
            </a:r>
            <a:r>
              <a:rPr lang="en-US" sz="2800" b="1" i="0" u="none" strike="noStrike" baseline="0" dirty="0">
                <a:solidFill>
                  <a:srgbClr val="002060"/>
                </a:solidFill>
                <a:latin typeface="Times New Roman" panose="02020603050405020304" pitchFamily="18" charset="0"/>
              </a:rPr>
              <a:t>state of the atmosphere over long time periods</a:t>
            </a:r>
            <a:r>
              <a:rPr lang="en-US" sz="2800" b="0" i="0" u="none" strike="noStrike" baseline="0" dirty="0">
                <a:solidFill>
                  <a:srgbClr val="000000"/>
                </a:solidFill>
                <a:latin typeface="Times New Roman" panose="02020603050405020304" pitchFamily="18" charset="0"/>
              </a:rPr>
              <a:t>, decades and more. It is the composite of </a:t>
            </a:r>
            <a:r>
              <a:rPr lang="en-US" sz="2800" b="1" i="0" u="none" strike="noStrike" baseline="0" dirty="0">
                <a:solidFill>
                  <a:srgbClr val="002060"/>
                </a:solidFill>
                <a:latin typeface="Times New Roman" panose="02020603050405020304" pitchFamily="18" charset="0"/>
              </a:rPr>
              <a:t>daily weather conditions </a:t>
            </a:r>
            <a:r>
              <a:rPr lang="en-US" sz="2800" b="0" i="0" u="none" strike="noStrike" baseline="0" dirty="0">
                <a:solidFill>
                  <a:srgbClr val="000000"/>
                </a:solidFill>
                <a:latin typeface="Times New Roman" panose="02020603050405020304" pitchFamily="18" charset="0"/>
              </a:rPr>
              <a:t>recorded for long periods of time.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190953"/>
            <a:ext cx="11549743" cy="636361"/>
          </a:xfrm>
        </p:spPr>
        <p:txBody>
          <a:bodyPr>
            <a:normAutofit/>
          </a:bodyPr>
          <a:lstStyle/>
          <a:p>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5.3.2. Spatiotemporal Distribution of Rainfall ….</a:t>
            </a:r>
            <a:endParaRPr lang="en-US" dirty="0"/>
          </a:p>
        </p:txBody>
      </p:sp>
      <p:sp>
        <p:nvSpPr>
          <p:cNvPr id="3" name="Content Placeholder 2"/>
          <p:cNvSpPr>
            <a:spLocks noGrp="1"/>
          </p:cNvSpPr>
          <p:nvPr>
            <p:ph idx="1"/>
          </p:nvPr>
        </p:nvSpPr>
        <p:spPr>
          <a:xfrm>
            <a:off x="213360" y="827313"/>
            <a:ext cx="11826239" cy="5839733"/>
          </a:xfrm>
        </p:spPr>
        <p:txBody>
          <a:bodyPr/>
          <a:lstStyle/>
          <a:p>
            <a:pPr algn="just"/>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ITCZ shifts towards south of equator (Tropic of Capricorn) in January.</a:t>
            </a:r>
            <a:endParaRPr lang="en-US" sz="2800" b="0" i="0" u="none" strike="noStrike" baseline="0" dirty="0">
              <a:solidFill>
                <a:srgbClr val="000000"/>
              </a:solidFill>
              <a:latin typeface="Times New Roman" panose="02020603050405020304" pitchFamily="18" charset="0"/>
            </a:endParaRPr>
          </a:p>
          <a:p>
            <a:pPr lvl="1" algn="just">
              <a:buFont typeface="Wingdings" panose="05000000000000000000" pitchFamily="2" charset="2"/>
              <a:buChar char="Ø"/>
            </a:pPr>
            <a:r>
              <a:rPr lang="en-US" sz="2800" b="0" i="0" u="none" strike="noStrike" baseline="0" dirty="0">
                <a:solidFill>
                  <a:srgbClr val="000000"/>
                </a:solidFill>
                <a:latin typeface="Times New Roman" panose="02020603050405020304" pitchFamily="18" charset="0"/>
              </a:rPr>
              <a:t>During this period, the </a:t>
            </a:r>
            <a:r>
              <a:rPr lang="en-US" sz="2800" b="1" i="0" u="none" strike="noStrike" baseline="0" dirty="0">
                <a:solidFill>
                  <a:srgbClr val="002060"/>
                </a:solidFill>
                <a:latin typeface="Times New Roman" panose="02020603050405020304" pitchFamily="18" charset="0"/>
              </a:rPr>
              <a:t>Northeast Trade Winds </a:t>
            </a:r>
            <a:r>
              <a:rPr lang="en-US" sz="2800" b="0" i="0" u="none" strike="noStrike" baseline="0" dirty="0">
                <a:solidFill>
                  <a:srgbClr val="000000"/>
                </a:solidFill>
                <a:latin typeface="Times New Roman" panose="02020603050405020304" pitchFamily="18" charset="0"/>
              </a:rPr>
              <a:t>carrying non-moisture-laden dominates the region. </a:t>
            </a:r>
            <a:endParaRPr lang="en-US" sz="2800" b="0" i="0" u="none" strike="noStrike" baseline="0" dirty="0">
              <a:solidFill>
                <a:srgbClr val="000000"/>
              </a:solidFill>
              <a:latin typeface="Times New Roman" panose="02020603050405020304" pitchFamily="18" charset="0"/>
            </a:endParaRPr>
          </a:p>
          <a:p>
            <a:pPr lvl="1" algn="just">
              <a:buFont typeface="Wingdings" panose="05000000000000000000" pitchFamily="2" charset="2"/>
              <a:buChar char="Ø"/>
            </a:pPr>
            <a:r>
              <a:rPr lang="en-US" sz="2800" b="0" i="0" u="none" strike="noStrike" baseline="0" dirty="0">
                <a:solidFill>
                  <a:srgbClr val="000000"/>
                </a:solidFill>
                <a:latin typeface="Times New Roman" panose="02020603050405020304" pitchFamily="18" charset="0"/>
              </a:rPr>
              <a:t>Afar and parts of Eritrean coastal areas experience rainfall in this period. </a:t>
            </a:r>
            <a:endParaRPr lang="en-US" sz="2800" b="0" i="0" u="none" strike="noStrike" baseline="0" dirty="0">
              <a:solidFill>
                <a:srgbClr val="000000"/>
              </a:solidFill>
              <a:latin typeface="Times New Roman" panose="02020603050405020304" pitchFamily="18" charset="0"/>
            </a:endParaRPr>
          </a:p>
          <a:p>
            <a:pPr algn="just"/>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Following the directness of the Sun in </a:t>
            </a:r>
            <a:r>
              <a:rPr lang="en-US" sz="2800" b="1" i="0" u="none" strike="noStrike" baseline="0" dirty="0">
                <a:solidFill>
                  <a:srgbClr val="002060"/>
                </a:solidFill>
                <a:latin typeface="Times New Roman" panose="02020603050405020304" pitchFamily="18" charset="0"/>
              </a:rPr>
              <a:t>March and September </a:t>
            </a:r>
            <a:r>
              <a:rPr lang="en-US" sz="2800" b="0" i="0" u="none" strike="noStrike" baseline="0" dirty="0">
                <a:solidFill>
                  <a:srgbClr val="000000"/>
                </a:solidFill>
                <a:latin typeface="Times New Roman" panose="02020603050405020304" pitchFamily="18" charset="0"/>
              </a:rPr>
              <a:t>around the </a:t>
            </a:r>
            <a:r>
              <a:rPr lang="en-US" sz="2800" b="1" i="0" u="none" strike="noStrike" baseline="0" dirty="0">
                <a:solidFill>
                  <a:srgbClr val="002060"/>
                </a:solidFill>
                <a:latin typeface="Times New Roman" panose="02020603050405020304" pitchFamily="18" charset="0"/>
              </a:rPr>
              <a:t>equator, the ITCZ shifts towards equator</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buFont typeface="Wingdings" panose="05000000000000000000" pitchFamily="2" charset="2"/>
              <a:buChar char="Ø"/>
            </a:pPr>
            <a:r>
              <a:rPr lang="en-US" sz="2800" b="0" i="0" u="none" strike="noStrike" baseline="0" dirty="0">
                <a:solidFill>
                  <a:srgbClr val="000000"/>
                </a:solidFill>
                <a:latin typeface="Times New Roman" panose="02020603050405020304" pitchFamily="18" charset="0"/>
              </a:rPr>
              <a:t>During this time, the central highlands, southeastern highlands and lowlands receives rainfall as the </a:t>
            </a:r>
            <a:r>
              <a:rPr lang="en-US" sz="2800" b="1" i="0" u="none" strike="noStrike" baseline="0" dirty="0">
                <a:solidFill>
                  <a:srgbClr val="002060"/>
                </a:solidFill>
                <a:latin typeface="Times New Roman" panose="02020603050405020304" pitchFamily="18" charset="0"/>
              </a:rPr>
              <a:t>south easterlies bring moist winds</a:t>
            </a:r>
            <a:r>
              <a:rPr lang="en-US" sz="2800" b="0" i="0" u="none" strike="noStrike" baseline="0" dirty="0">
                <a:solidFill>
                  <a:srgbClr val="000000"/>
                </a:solidFill>
                <a:latin typeface="Times New Roman" panose="02020603050405020304" pitchFamily="18" charset="0"/>
              </a:rPr>
              <a:t>. </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6" y="234497"/>
            <a:ext cx="11636828" cy="603704"/>
          </a:xfrm>
        </p:spPr>
        <p:txBody>
          <a:bodyPr>
            <a:normAutofit/>
          </a:bodyPr>
          <a:lstStyle/>
          <a:p>
            <a:r>
              <a:rPr lang="en-US" sz="3200" b="1" i="0" u="none" strike="noStrike" baseline="0" dirty="0">
                <a:solidFill>
                  <a:srgbClr val="000000"/>
                </a:solidFill>
                <a:latin typeface="Times New Roman" panose="02020603050405020304" pitchFamily="18" charset="0"/>
              </a:rPr>
              <a:t>   Seasonal or Temporal Variabilities </a:t>
            </a:r>
            <a:endParaRPr lang="en-US" sz="3200" dirty="0"/>
          </a:p>
        </p:txBody>
      </p:sp>
      <p:sp>
        <p:nvSpPr>
          <p:cNvPr id="3" name="Content Placeholder 2"/>
          <p:cNvSpPr>
            <a:spLocks noGrp="1"/>
          </p:cNvSpPr>
          <p:nvPr>
            <p:ph idx="1"/>
          </p:nvPr>
        </p:nvSpPr>
        <p:spPr>
          <a:xfrm>
            <a:off x="277586" y="838201"/>
            <a:ext cx="11636828" cy="5785302"/>
          </a:xfrm>
        </p:spPr>
        <p:txBody>
          <a:bodyPr/>
          <a:lstStyle/>
          <a:p>
            <a:pPr marL="0" indent="0">
              <a:buNone/>
            </a:pPr>
            <a:r>
              <a:rPr lang="en-US" sz="3600" b="1" i="1" u="none" strike="noStrike" baseline="0" dirty="0" err="1">
                <a:solidFill>
                  <a:srgbClr val="000000"/>
                </a:solidFill>
                <a:latin typeface="Times New Roman" panose="02020603050405020304" pitchFamily="18" charset="0"/>
              </a:rPr>
              <a:t>i</a:t>
            </a:r>
            <a:r>
              <a:rPr lang="en-US" sz="3600" b="1" i="1" u="none" strike="noStrike" baseline="0" dirty="0">
                <a:solidFill>
                  <a:srgbClr val="000000"/>
                </a:solidFill>
                <a:latin typeface="Times New Roman" panose="02020603050405020304" pitchFamily="18" charset="0"/>
              </a:rPr>
              <a:t>. </a:t>
            </a:r>
            <a:r>
              <a:rPr lang="en-US" sz="2800" b="1" i="1" u="none" strike="noStrike" baseline="0" dirty="0">
                <a:solidFill>
                  <a:srgbClr val="000000"/>
                </a:solidFill>
                <a:latin typeface="Times New Roman" panose="02020603050405020304" pitchFamily="18" charset="0"/>
              </a:rPr>
              <a:t>Summer (June, July, August) </a:t>
            </a:r>
            <a:endParaRPr lang="en-US" sz="2800" b="0" i="0" u="none" strike="noStrike" baseline="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he sun overheads </a:t>
            </a:r>
            <a:r>
              <a:rPr lang="en-US" sz="2800" b="1" i="0" u="none" strike="noStrike" baseline="0" dirty="0">
                <a:solidFill>
                  <a:srgbClr val="002060"/>
                </a:solidFill>
                <a:latin typeface="Times New Roman" panose="02020603050405020304" pitchFamily="18" charset="0"/>
              </a:rPr>
              <a:t>north of the equator</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From </a:t>
            </a:r>
            <a:r>
              <a:rPr lang="en-US" sz="2800" b="1" i="0" u="none" strike="noStrike" baseline="0" dirty="0">
                <a:solidFill>
                  <a:srgbClr val="002060"/>
                </a:solidFill>
                <a:latin typeface="Times New Roman" panose="02020603050405020304" pitchFamily="18" charset="0"/>
              </a:rPr>
              <a:t>mid-June to mid-September</a:t>
            </a:r>
            <a:r>
              <a:rPr lang="en-US" sz="2800" b="0" i="0" u="none" strike="noStrike" baseline="0" dirty="0">
                <a:solidFill>
                  <a:srgbClr val="000000"/>
                </a:solidFill>
                <a:latin typeface="Times New Roman" panose="02020603050405020304" pitchFamily="18" charset="0"/>
              </a:rPr>
              <a:t>, majority of Ethiopian regions receive rainfall , except </a:t>
            </a:r>
            <a:r>
              <a:rPr lang="en-US" sz="2800" b="1" i="0" u="none" strike="noStrike" baseline="0" dirty="0">
                <a:solidFill>
                  <a:srgbClr val="002060"/>
                </a:solidFill>
                <a:latin typeface="Times New Roman" panose="02020603050405020304" pitchFamily="18" charset="0"/>
              </a:rPr>
              <a:t>lowlands in Afar and Southeast</a:t>
            </a:r>
            <a:r>
              <a:rPr lang="en-US" sz="2800" b="0" i="0" u="none" strike="noStrike" baseline="0" dirty="0">
                <a:solidFill>
                  <a:srgbClr val="000000"/>
                </a:solidFill>
                <a:latin typeface="Times New Roman" panose="02020603050405020304" pitchFamily="18" charset="0"/>
              </a:rPr>
              <a:t>.</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During this season, Ethiopia and the Horn come under the influence of the </a:t>
            </a:r>
            <a:r>
              <a:rPr lang="en-US" sz="2800" b="1" i="0" u="none" strike="noStrike" baseline="0" dirty="0">
                <a:solidFill>
                  <a:srgbClr val="002060"/>
                </a:solidFill>
                <a:latin typeface="Times New Roman" panose="02020603050405020304" pitchFamily="18" charset="0"/>
              </a:rPr>
              <a:t>Equatorial Westerlies (Guinea monsoon) and Easterlies</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Hence, the </a:t>
            </a:r>
            <a:r>
              <a:rPr lang="en-US" sz="2800" b="1" i="1" u="none" strike="noStrike" baseline="0" dirty="0">
                <a:solidFill>
                  <a:srgbClr val="002060"/>
                </a:solidFill>
                <a:latin typeface="Times New Roman" panose="02020603050405020304" pitchFamily="18" charset="0"/>
              </a:rPr>
              <a:t>Guinea monsoon </a:t>
            </a:r>
            <a:r>
              <a:rPr lang="en-US" sz="2800" b="1" i="0" u="none" strike="noStrike" baseline="0" dirty="0">
                <a:solidFill>
                  <a:srgbClr val="002060"/>
                </a:solidFill>
                <a:latin typeface="Times New Roman" panose="02020603050405020304" pitchFamily="18" charset="0"/>
              </a:rPr>
              <a:t>and the </a:t>
            </a:r>
            <a:r>
              <a:rPr lang="en-US" sz="2800" b="1" i="1" u="none" strike="noStrike" baseline="0" dirty="0">
                <a:solidFill>
                  <a:srgbClr val="002060"/>
                </a:solidFill>
                <a:latin typeface="Times New Roman" panose="02020603050405020304" pitchFamily="18" charset="0"/>
              </a:rPr>
              <a:t>South easterly</a:t>
            </a:r>
            <a:r>
              <a:rPr lang="en-US" sz="2800" b="0" i="1"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winds are responsible for the rain in this season.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486"/>
            <a:ext cx="10515600" cy="309154"/>
          </a:xfrm>
        </p:spPr>
        <p:txBody>
          <a:bodyPr>
            <a:normAutofit fontScale="90000"/>
          </a:bodyPr>
          <a:lstStyle/>
          <a:p>
            <a:br>
              <a:rPr lang="en-US" sz="4400" b="0" i="0" u="none" strike="noStrike" baseline="0" dirty="0">
                <a:solidFill>
                  <a:srgbClr val="000000"/>
                </a:solidFill>
                <a:latin typeface="Times New Roman" panose="02020603050405020304" pitchFamily="18" charset="0"/>
              </a:rPr>
            </a:br>
            <a:r>
              <a:rPr lang="en-US" sz="3600" b="1" i="1" u="none" strike="noStrike" baseline="0" dirty="0">
                <a:latin typeface="Times New Roman" panose="02020603050405020304" pitchFamily="18" charset="0"/>
              </a:rPr>
              <a:t>ii. Autumn (September, October and November) </a:t>
            </a:r>
            <a:br>
              <a:rPr lang="en-US" sz="3600" b="0" i="0" u="none" strike="noStrike" baseline="0" dirty="0">
                <a:latin typeface="Times New Roman" panose="02020603050405020304" pitchFamily="18" charset="0"/>
              </a:rPr>
            </a:br>
            <a:endParaRPr lang="en-US" sz="3600" dirty="0"/>
          </a:p>
        </p:txBody>
      </p:sp>
      <p:sp>
        <p:nvSpPr>
          <p:cNvPr id="3" name="Content Placeholder 2"/>
          <p:cNvSpPr>
            <a:spLocks noGrp="1"/>
          </p:cNvSpPr>
          <p:nvPr>
            <p:ph idx="1"/>
          </p:nvPr>
        </p:nvSpPr>
        <p:spPr>
          <a:xfrm>
            <a:off x="326571" y="812800"/>
            <a:ext cx="11473543" cy="5718629"/>
          </a:xfrm>
        </p:spPr>
        <p:txBody>
          <a:bodyPr/>
          <a:lstStyle/>
          <a:p>
            <a:r>
              <a:rPr lang="en-US" sz="2800" b="0" i="0" u="none" strike="noStrike" baseline="0" dirty="0">
                <a:solidFill>
                  <a:srgbClr val="000000"/>
                </a:solidFill>
                <a:latin typeface="Times New Roman" panose="02020603050405020304" pitchFamily="18" charset="0"/>
              </a:rPr>
              <a:t>is the season of the year between summer and winter.</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In autumn the </a:t>
            </a:r>
            <a:r>
              <a:rPr lang="en-US" sz="2800" b="1" i="0" u="none" strike="noStrike" baseline="0" dirty="0">
                <a:solidFill>
                  <a:srgbClr val="002060"/>
                </a:solidFill>
                <a:latin typeface="Times New Roman" panose="02020603050405020304" pitchFamily="18" charset="0"/>
              </a:rPr>
              <a:t>ITCZ shifts towards the equator weakening the equatorial westerlies. </a:t>
            </a:r>
            <a:endParaRPr lang="en-US" sz="2800" b="1" i="0" u="none" strike="noStrike" baseline="0" dirty="0">
              <a:solidFill>
                <a:srgbClr val="00206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During this season, the </a:t>
            </a:r>
            <a:r>
              <a:rPr lang="en-US" sz="2800" b="1" i="0" u="none" strike="noStrike" baseline="0" dirty="0">
                <a:solidFill>
                  <a:srgbClr val="002060"/>
                </a:solidFill>
                <a:latin typeface="Times New Roman" panose="02020603050405020304" pitchFamily="18" charset="0"/>
              </a:rPr>
              <a:t>south easterlies </a:t>
            </a:r>
            <a:r>
              <a:rPr lang="en-US" sz="2800" b="0" i="0" u="none" strike="noStrike" baseline="0" dirty="0">
                <a:solidFill>
                  <a:srgbClr val="000000"/>
                </a:solidFill>
                <a:latin typeface="Times New Roman" panose="02020603050405020304" pitchFamily="18" charset="0"/>
              </a:rPr>
              <a:t>from </a:t>
            </a:r>
            <a:r>
              <a:rPr lang="en-US" sz="2800" b="1" i="0" u="none" strike="noStrike" baseline="0" dirty="0">
                <a:solidFill>
                  <a:srgbClr val="002060"/>
                </a:solidFill>
                <a:latin typeface="Times New Roman" panose="02020603050405020304" pitchFamily="18" charset="0"/>
              </a:rPr>
              <a:t>Indian Ocean showers the lowlands in southeastern part of Ethiopia.</a:t>
            </a:r>
            <a:endParaRPr lang="en-US" b="1" dirty="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954"/>
            <a:ext cx="10515600" cy="603704"/>
          </a:xfrm>
        </p:spPr>
        <p:txBody>
          <a:bodyPr>
            <a:normAutofit fontScale="90000"/>
          </a:bodyPr>
          <a:lstStyle/>
          <a:p>
            <a:br>
              <a:rPr lang="en-US" sz="4800" b="0" i="0" u="none" strike="noStrike" baseline="0" dirty="0">
                <a:solidFill>
                  <a:srgbClr val="000000"/>
                </a:solidFill>
                <a:latin typeface="Times New Roman" panose="02020603050405020304" pitchFamily="18" charset="0"/>
              </a:rPr>
            </a:br>
            <a:r>
              <a:rPr lang="en-US" sz="3600" b="1" i="1" u="none" strike="noStrike" baseline="0" dirty="0">
                <a:solidFill>
                  <a:srgbClr val="000000"/>
                </a:solidFill>
                <a:latin typeface="Times New Roman" panose="02020603050405020304" pitchFamily="18" charset="0"/>
              </a:rPr>
              <a:t>iii. Winter (December, January and February</a:t>
            </a:r>
            <a:r>
              <a:rPr lang="en-US" sz="3600" b="1" i="0" u="none" strike="noStrike" baseline="0" dirty="0">
                <a:solidFill>
                  <a:srgbClr val="000000"/>
                </a:solidFill>
                <a:latin typeface="Times New Roman" panose="02020603050405020304" pitchFamily="18" charset="0"/>
              </a:rPr>
              <a:t>) </a:t>
            </a:r>
            <a:br>
              <a:rPr lang="en-US" sz="3600" b="0" i="0" u="none" strike="noStrike" baseline="0" dirty="0">
                <a:solidFill>
                  <a:srgbClr val="000000"/>
                </a:solidFill>
                <a:latin typeface="Times New Roman" panose="02020603050405020304" pitchFamily="18" charset="0"/>
              </a:rPr>
            </a:br>
            <a:endParaRPr lang="en-US" sz="3600" dirty="0"/>
          </a:p>
        </p:txBody>
      </p:sp>
      <p:sp>
        <p:nvSpPr>
          <p:cNvPr id="3" name="Content Placeholder 2"/>
          <p:cNvSpPr>
            <a:spLocks noGrp="1"/>
          </p:cNvSpPr>
          <p:nvPr>
            <p:ph idx="1"/>
          </p:nvPr>
        </p:nvSpPr>
        <p:spPr>
          <a:xfrm>
            <a:off x="337457" y="947057"/>
            <a:ext cx="11538857" cy="5573486"/>
          </a:xfrm>
        </p:spPr>
        <p:txBody>
          <a:bodyPr/>
          <a:lstStyle/>
          <a:p>
            <a:r>
              <a:rPr lang="en-US"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he overhead sun is </a:t>
            </a:r>
            <a:r>
              <a:rPr lang="en-US" sz="2800" b="1" i="0" u="none" strike="noStrike" baseline="0" dirty="0">
                <a:solidFill>
                  <a:srgbClr val="002060"/>
                </a:solidFill>
                <a:latin typeface="Times New Roman" panose="02020603050405020304" pitchFamily="18" charset="0"/>
              </a:rPr>
              <a:t>far south of equator</a:t>
            </a:r>
            <a:r>
              <a:rPr lang="en-US" sz="2800" b="0" i="0" u="none" strike="noStrike" baseline="0" dirty="0">
                <a:solidFill>
                  <a:srgbClr val="000000"/>
                </a:solidFill>
                <a:latin typeface="Times New Roman" panose="02020603050405020304" pitchFamily="18" charset="0"/>
              </a:rPr>
              <a:t>.</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a:t>
            </a:r>
            <a:r>
              <a:rPr lang="en-US" sz="2800" b="1" i="0" u="none" strike="noStrike" baseline="0" dirty="0">
                <a:solidFill>
                  <a:srgbClr val="002060"/>
                </a:solidFill>
                <a:latin typeface="Times New Roman" panose="02020603050405020304" pitchFamily="18" charset="0"/>
              </a:rPr>
              <a:t>northeasterly </a:t>
            </a:r>
            <a:r>
              <a:rPr lang="en-US" sz="2800" b="0" i="0" u="none" strike="noStrike" baseline="0" dirty="0">
                <a:solidFill>
                  <a:srgbClr val="000000"/>
                </a:solidFill>
                <a:latin typeface="Times New Roman" panose="02020603050405020304" pitchFamily="18" charset="0"/>
              </a:rPr>
              <a:t>winds crossing the Red Sea carry very little moisture and supplies rain only to the </a:t>
            </a:r>
            <a:r>
              <a:rPr lang="en-US" sz="2800" b="1" i="0" u="none" strike="noStrike" baseline="0" dirty="0">
                <a:solidFill>
                  <a:srgbClr val="002060"/>
                </a:solidFill>
                <a:latin typeface="Times New Roman" panose="02020603050405020304" pitchFamily="18" charset="0"/>
              </a:rPr>
              <a:t>Afar lowlands and the Red Sea coastal areas</a:t>
            </a:r>
            <a:r>
              <a:rPr lang="en-US" sz="2800" b="0" i="0" u="none" strike="noStrike" baseline="0" dirty="0">
                <a:solidFill>
                  <a:srgbClr val="000000"/>
                </a:solidFill>
                <a:latin typeface="Times New Roman" panose="02020603050405020304" pitchFamily="18" charset="0"/>
              </a:rPr>
              <a:t>.</a:t>
            </a:r>
            <a:endParaRPr lang="en-US" sz="2800" b="0" i="0" u="none" strike="noStrike" baseline="0" dirty="0">
              <a:solidFill>
                <a:srgbClr val="000000"/>
              </a:solidFill>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marL="0" indent="0">
              <a:buNone/>
            </a:pPr>
            <a:r>
              <a:rPr lang="en-US" sz="2800" b="1" i="1" u="none" strike="noStrike" baseline="0" dirty="0">
                <a:solidFill>
                  <a:srgbClr val="000000"/>
                </a:solidFill>
                <a:latin typeface="Times New Roman" panose="02020603050405020304" pitchFamily="18" charset="0"/>
              </a:rPr>
              <a:t>iv. Spring (March, April and May)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In this season, the noonday sun is shining directly on the equator while shifting </a:t>
            </a:r>
            <a:r>
              <a:rPr lang="en-US" sz="2800" b="1" i="0" u="none" strike="noStrike" baseline="0" dirty="0">
                <a:solidFill>
                  <a:srgbClr val="002060"/>
                </a:solidFill>
                <a:latin typeface="Times New Roman" panose="02020603050405020304" pitchFamily="18" charset="0"/>
              </a:rPr>
              <a:t>north from south</a:t>
            </a:r>
            <a:r>
              <a:rPr lang="en-US" sz="2800" b="0" i="0" u="none" strike="noStrike" baseline="0" dirty="0">
                <a:solidFill>
                  <a:srgbClr val="000000"/>
                </a:solidFill>
                <a:latin typeface="Times New Roman" panose="02020603050405020304" pitchFamily="18" charset="0"/>
              </a:rPr>
              <a:t>.(..results in longer days and more direct solar radiation providing </a:t>
            </a:r>
            <a:r>
              <a:rPr lang="en-US" sz="2800" b="1" i="0" u="none" strike="noStrike" baseline="0" dirty="0">
                <a:solidFill>
                  <a:srgbClr val="002060"/>
                </a:solidFill>
                <a:latin typeface="Times New Roman" panose="02020603050405020304" pitchFamily="18" charset="0"/>
              </a:rPr>
              <a:t>warmer weather for the northern world</a:t>
            </a:r>
            <a:r>
              <a:rPr lang="en-US" sz="2800" b="0" i="0" u="none" strike="noStrike" baseline="0" dirty="0">
                <a:solidFill>
                  <a:srgbClr val="000000"/>
                </a:solidFill>
                <a:latin typeface="Times New Roman" panose="02020603050405020304" pitchFamily="18" charset="0"/>
              </a:rPr>
              <a:t>.</a:t>
            </a:r>
            <a:endParaRPr lang="en-US" sz="2800" b="0" i="0" u="none" strike="noStrike" baseline="0"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T</a:t>
            </a:r>
            <a:r>
              <a:rPr lang="en-US" sz="2800" b="0" i="0" u="none" strike="noStrike" baseline="0" dirty="0">
                <a:solidFill>
                  <a:srgbClr val="000000"/>
                </a:solidFill>
                <a:latin typeface="Times New Roman" panose="02020603050405020304" pitchFamily="18" charset="0"/>
              </a:rPr>
              <a:t>he </a:t>
            </a:r>
            <a:r>
              <a:rPr lang="en-US" sz="2800" b="1" i="0" u="none" strike="noStrike" baseline="0" dirty="0">
                <a:solidFill>
                  <a:srgbClr val="002060"/>
                </a:solidFill>
                <a:latin typeface="Times New Roman" panose="02020603050405020304" pitchFamily="18" charset="0"/>
              </a:rPr>
              <a:t>southeasterlies from the Indian Ocean</a:t>
            </a:r>
            <a:r>
              <a:rPr lang="en-US" sz="2800" b="0" i="0" u="none" strike="noStrike" baseline="0" dirty="0">
                <a:solidFill>
                  <a:srgbClr val="000000"/>
                </a:solidFill>
                <a:latin typeface="Times New Roman" panose="02020603050405020304" pitchFamily="18" charset="0"/>
              </a:rPr>
              <a:t> provide rain to the highlands of </a:t>
            </a:r>
            <a:r>
              <a:rPr lang="en-US" sz="2800" b="1" i="0" u="none" strike="noStrike" baseline="0" dirty="0">
                <a:solidFill>
                  <a:srgbClr val="002060"/>
                </a:solidFill>
                <a:latin typeface="Times New Roman" panose="02020603050405020304" pitchFamily="18" charset="0"/>
              </a:rPr>
              <a:t>Somalia, and to the central and southeastern lowlands and highlands of Ethiopia</a:t>
            </a:r>
            <a:r>
              <a:rPr lang="en-US" sz="2800" b="1" i="1" u="none" strike="noStrike" baseline="0" dirty="0">
                <a:solidFill>
                  <a:srgbClr val="002060"/>
                </a:solidFill>
                <a:latin typeface="Times New Roman" panose="02020603050405020304" pitchFamily="18" charset="0"/>
              </a:rPr>
              <a:t>.</a:t>
            </a:r>
            <a:endParaRPr lang="en-US" b="1" dirty="0">
              <a:solidFill>
                <a:srgbClr val="00206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612"/>
            <a:ext cx="10515600" cy="581932"/>
          </a:xfrm>
        </p:spPr>
        <p:txBody>
          <a:bodyPr>
            <a:noAutofit/>
          </a:bodyPr>
          <a:lstStyle/>
          <a:p>
            <a:r>
              <a:rPr lang="en-US" sz="3600" b="1" i="0" u="none" strike="noStrike" baseline="0" dirty="0">
                <a:solidFill>
                  <a:srgbClr val="000000"/>
                </a:solidFill>
                <a:latin typeface="Times New Roman" panose="02020603050405020304" pitchFamily="18" charset="0"/>
              </a:rPr>
              <a:t>Rainfall Regions of Ethiopia</a:t>
            </a:r>
            <a:endParaRPr lang="en-US" sz="3600" dirty="0"/>
          </a:p>
        </p:txBody>
      </p:sp>
      <p:sp>
        <p:nvSpPr>
          <p:cNvPr id="3" name="Content Placeholder 2"/>
          <p:cNvSpPr>
            <a:spLocks noGrp="1"/>
          </p:cNvSpPr>
          <p:nvPr>
            <p:ph idx="1"/>
          </p:nvPr>
        </p:nvSpPr>
        <p:spPr>
          <a:xfrm>
            <a:off x="380999" y="805544"/>
            <a:ext cx="11473543" cy="5828844"/>
          </a:xfrm>
        </p:spPr>
        <p:txBody>
          <a:bodyPr/>
          <a:lstStyle/>
          <a:p>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Based on rainfall distribution, both in space and time, four rainfall regions can be identified in Ethiopia and the Horn. These are:-</a:t>
            </a:r>
            <a:endParaRPr lang="en-US" sz="2800" b="0" i="0" u="none" strike="noStrike" baseline="0" dirty="0">
              <a:solidFill>
                <a:srgbClr val="000000"/>
              </a:solidFill>
              <a:latin typeface="Times New Roman" panose="02020603050405020304" pitchFamily="18" charset="0"/>
            </a:endParaRPr>
          </a:p>
          <a:p>
            <a:pPr algn="l"/>
            <a:endParaRPr lang="en-US" b="0" i="0" u="none" strike="noStrike" baseline="0" dirty="0">
              <a:solidFill>
                <a:srgbClr val="000000"/>
              </a:solidFill>
              <a:latin typeface="Times New Roman" panose="02020603050405020304" pitchFamily="18" charset="0"/>
            </a:endParaRPr>
          </a:p>
          <a:p>
            <a:pPr marL="971550" lvl="1" indent="-514350">
              <a:buAutoNum type="romanLcPeriod"/>
            </a:pPr>
            <a:r>
              <a:rPr lang="en-US" sz="2800" u="none" strike="noStrike" baseline="0" dirty="0">
                <a:solidFill>
                  <a:srgbClr val="000000"/>
                </a:solidFill>
                <a:latin typeface="Times New Roman" panose="02020603050405020304" pitchFamily="18" charset="0"/>
              </a:rPr>
              <a:t>Summer rainfall region </a:t>
            </a:r>
            <a:endParaRPr lang="en-US" sz="2800" dirty="0">
              <a:solidFill>
                <a:srgbClr val="000000"/>
              </a:solidFill>
              <a:latin typeface="Times New Roman" panose="02020603050405020304" pitchFamily="18" charset="0"/>
            </a:endParaRPr>
          </a:p>
          <a:p>
            <a:pPr marL="971550" lvl="1" indent="-514350">
              <a:buAutoNum type="romanLcPeriod"/>
            </a:pPr>
            <a:r>
              <a:rPr lang="en-US" sz="2800" u="none" strike="noStrike" baseline="0" dirty="0">
                <a:latin typeface="Times New Roman" panose="02020603050405020304" pitchFamily="18" charset="0"/>
              </a:rPr>
              <a:t>All year-round rainfall region </a:t>
            </a:r>
            <a:endParaRPr lang="en-US" sz="2800" dirty="0">
              <a:solidFill>
                <a:srgbClr val="000000"/>
              </a:solidFill>
              <a:latin typeface="Times New Roman" panose="02020603050405020304" pitchFamily="18" charset="0"/>
            </a:endParaRPr>
          </a:p>
          <a:p>
            <a:pPr marL="971550" lvl="1" indent="-514350">
              <a:buAutoNum type="romanLcPeriod"/>
            </a:pPr>
            <a:r>
              <a:rPr lang="en-US" sz="2800" u="none" strike="noStrike" baseline="0" dirty="0">
                <a:solidFill>
                  <a:srgbClr val="000000"/>
                </a:solidFill>
                <a:latin typeface="Times New Roman" panose="02020603050405020304" pitchFamily="18" charset="0"/>
              </a:rPr>
              <a:t>Autumn and Spring rainfall regions </a:t>
            </a:r>
            <a:endParaRPr lang="en-US" sz="2800" u="none" strike="noStrike" baseline="0" dirty="0">
              <a:solidFill>
                <a:srgbClr val="000000"/>
              </a:solidFill>
              <a:latin typeface="Times New Roman" panose="02020603050405020304" pitchFamily="18" charset="0"/>
            </a:endParaRPr>
          </a:p>
          <a:p>
            <a:pPr marL="971550" lvl="1" indent="-514350">
              <a:buAutoNum type="romanLcPeriod"/>
            </a:pPr>
            <a:r>
              <a:rPr lang="en-US" sz="2800" u="none" strike="noStrike" baseline="0" dirty="0">
                <a:solidFill>
                  <a:srgbClr val="000000"/>
                </a:solidFill>
                <a:latin typeface="Times New Roman" panose="02020603050405020304" pitchFamily="18" charset="0"/>
              </a:rPr>
              <a:t>Winter rainfall region </a:t>
            </a:r>
            <a:endParaRPr lang="en-US" sz="2800" u="none" strike="noStrike" baseline="0" dirty="0">
              <a:solidFill>
                <a:srgbClr val="000000"/>
              </a:solidFill>
              <a:latin typeface="Times New Roman" panose="02020603050405020304" pitchFamily="18" charset="0"/>
            </a:endParaRPr>
          </a:p>
          <a:p>
            <a:pPr marL="971550" lvl="1" indent="-514350">
              <a:buAutoNum type="romanLcPeriod"/>
            </a:pPr>
            <a:endParaRPr lang="en-US" sz="2800" b="0" i="0" u="none" strike="noStrike" baseline="0" dirty="0">
              <a:solidFill>
                <a:srgbClr val="000000"/>
              </a:solidFill>
              <a:latin typeface="Times New Roman" panose="02020603050405020304" pitchFamily="18" charset="0"/>
            </a:endParaRPr>
          </a:p>
          <a:p>
            <a:pPr marL="971550" lvl="1" indent="-514350">
              <a:buAutoNum type="romanLcPeriod"/>
            </a:pPr>
            <a:endParaRPr lang="en-US" sz="2800" b="0" i="0" u="none" strike="noStrike" baseline="0" dirty="0">
              <a:latin typeface="Times New Roman" panose="02020603050405020304" pitchFamily="18" charset="0"/>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2"/>
            <a:ext cx="10515600" cy="318497"/>
          </a:xfrm>
        </p:spPr>
        <p:txBody>
          <a:bodyPr>
            <a:normAutofit fontScale="90000"/>
          </a:bodyPr>
          <a:lstStyle/>
          <a:p>
            <a:pPr marL="0" marR="0" lvl="0" indent="0" defTabSz="914400" rtl="0" eaLnBrk="1" fontAlgn="auto" latinLnBrk="0" hangingPunct="1">
              <a:lnSpc>
                <a:spcPct val="90000"/>
              </a:lnSpc>
              <a:spcBef>
                <a:spcPts val="1000"/>
              </a:spcBef>
              <a:spcAft>
                <a:spcPts val="0"/>
              </a:spcAft>
              <a:defRPr/>
            </a:pPr>
            <a:b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Summer rainfall region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endParaRPr lang="en-US" dirty="0"/>
          </a:p>
        </p:txBody>
      </p:sp>
      <p:sp>
        <p:nvSpPr>
          <p:cNvPr id="3" name="Content Placeholder 2"/>
          <p:cNvSpPr>
            <a:spLocks noGrp="1"/>
          </p:cNvSpPr>
          <p:nvPr>
            <p:ph idx="1"/>
          </p:nvPr>
        </p:nvSpPr>
        <p:spPr>
          <a:xfrm>
            <a:off x="203200" y="579120"/>
            <a:ext cx="11826240" cy="6028510"/>
          </a:xfrm>
        </p:spPr>
        <p:txBody>
          <a:bodyPr>
            <a:normAutofit fontScale="85000" lnSpcReduction="20000"/>
          </a:bodyPr>
          <a:lstStyle/>
          <a:p>
            <a:r>
              <a:rPr lang="en-US" sz="3000" b="0" i="0" u="none" strike="noStrike" baseline="0" dirty="0">
                <a:solidFill>
                  <a:srgbClr val="000000"/>
                </a:solidFill>
                <a:latin typeface="Times New Roman" panose="02020603050405020304" pitchFamily="18" charset="0"/>
              </a:rPr>
              <a:t>…all parts of the country, except </a:t>
            </a:r>
            <a:r>
              <a:rPr lang="en-US" sz="3000" b="1" i="0" u="none" strike="noStrike" baseline="0" dirty="0">
                <a:solidFill>
                  <a:srgbClr val="002060"/>
                </a:solidFill>
                <a:latin typeface="Times New Roman" panose="02020603050405020304" pitchFamily="18" charset="0"/>
              </a:rPr>
              <a:t>the southeastern and northeastern lowlands. </a:t>
            </a:r>
            <a:endParaRPr lang="en-US" sz="3000" b="1" i="0" u="none" strike="noStrike" baseline="0" dirty="0">
              <a:solidFill>
                <a:srgbClr val="002060"/>
              </a:solidFill>
              <a:latin typeface="Times New Roman" panose="02020603050405020304" pitchFamily="18" charset="0"/>
            </a:endParaRPr>
          </a:p>
          <a:p>
            <a:endParaRPr lang="en-US" sz="3000" b="1" i="0" u="none" strike="noStrike" baseline="0" dirty="0">
              <a:solidFill>
                <a:srgbClr val="002060"/>
              </a:solidFill>
              <a:latin typeface="Times New Roman" panose="02020603050405020304" pitchFamily="18" charset="0"/>
            </a:endParaRPr>
          </a:p>
          <a:p>
            <a:r>
              <a:rPr lang="en-US" sz="3000" b="0" i="0" u="none" strike="noStrike" baseline="0" dirty="0">
                <a:solidFill>
                  <a:srgbClr val="000000"/>
                </a:solidFill>
                <a:latin typeface="Times New Roman" panose="02020603050405020304" pitchFamily="18" charset="0"/>
              </a:rPr>
              <a:t>The region is divided in to </a:t>
            </a:r>
            <a:r>
              <a:rPr lang="en-US" sz="3000" b="1" i="0" u="none" strike="noStrike" baseline="0" dirty="0">
                <a:solidFill>
                  <a:srgbClr val="002060"/>
                </a:solidFill>
                <a:latin typeface="Times New Roman" panose="02020603050405020304" pitchFamily="18" charset="0"/>
              </a:rPr>
              <a:t>dry and wet summer rainfall regions</a:t>
            </a:r>
            <a:r>
              <a:rPr lang="en-US" sz="3000" b="0" i="0" u="none" strike="noStrike" baseline="0" dirty="0">
                <a:solidFill>
                  <a:srgbClr val="000000"/>
                </a:solidFill>
                <a:latin typeface="Times New Roman" panose="02020603050405020304" pitchFamily="18" charset="0"/>
              </a:rPr>
              <a:t>.</a:t>
            </a:r>
            <a:endParaRPr lang="en-US" sz="3000" b="0" i="0" u="none" strike="noStrike" baseline="0" dirty="0">
              <a:solidFill>
                <a:srgbClr val="000000"/>
              </a:solidFill>
              <a:latin typeface="Times New Roman" panose="02020603050405020304" pitchFamily="18" charset="0"/>
            </a:endParaRPr>
          </a:p>
          <a:p>
            <a:pPr lvl="1"/>
            <a:r>
              <a:rPr lang="en-US" sz="3000" dirty="0">
                <a:solidFill>
                  <a:srgbClr val="000000"/>
                </a:solidFill>
                <a:latin typeface="Times New Roman" panose="02020603050405020304" pitchFamily="18" charset="0"/>
              </a:rPr>
              <a:t>..</a:t>
            </a:r>
            <a:r>
              <a:rPr lang="en-US" sz="3000" b="0" i="0" u="none" strike="noStrike" baseline="0" dirty="0">
                <a:solidFill>
                  <a:srgbClr val="000000"/>
                </a:solidFill>
                <a:latin typeface="Times New Roman" panose="02020603050405020304" pitchFamily="18" charset="0"/>
              </a:rPr>
              <a:t>the </a:t>
            </a:r>
            <a:r>
              <a:rPr lang="en-US" sz="3000" b="1" i="0" u="none" strike="noStrike" baseline="0" dirty="0">
                <a:solidFill>
                  <a:srgbClr val="002060"/>
                </a:solidFill>
                <a:latin typeface="Times New Roman" panose="02020603050405020304" pitchFamily="18" charset="0"/>
              </a:rPr>
              <a:t>wet</a:t>
            </a:r>
            <a:r>
              <a:rPr lang="en-US" sz="3000" b="0" i="0" u="none" strike="noStrike" baseline="0" dirty="0">
                <a:solidFill>
                  <a:srgbClr val="000000"/>
                </a:solidFill>
                <a:latin typeface="Times New Roman" panose="02020603050405020304" pitchFamily="18" charset="0"/>
              </a:rPr>
              <a:t> corresponds to the </a:t>
            </a:r>
            <a:r>
              <a:rPr lang="en-US" sz="3000" b="1" i="0" u="none" strike="noStrike" baseline="0" dirty="0">
                <a:solidFill>
                  <a:srgbClr val="002060"/>
                </a:solidFill>
                <a:latin typeface="Times New Roman" panose="02020603050405020304" pitchFamily="18" charset="0"/>
              </a:rPr>
              <a:t>area having rainfall of </a:t>
            </a:r>
            <a:r>
              <a:rPr lang="en-US" sz="3000" b="1" i="1" u="none" strike="noStrike" baseline="0" dirty="0">
                <a:solidFill>
                  <a:srgbClr val="002060"/>
                </a:solidFill>
                <a:latin typeface="Times New Roman" panose="02020603050405020304" pitchFamily="18" charset="0"/>
              </a:rPr>
              <a:t>1,000 mm </a:t>
            </a:r>
            <a:r>
              <a:rPr lang="en-US" sz="3000" b="1" i="0" u="none" strike="noStrike" baseline="0" dirty="0">
                <a:solidFill>
                  <a:srgbClr val="002060"/>
                </a:solidFill>
                <a:latin typeface="Times New Roman" panose="02020603050405020304" pitchFamily="18" charset="0"/>
              </a:rPr>
              <a:t>or more</a:t>
            </a:r>
            <a:r>
              <a:rPr lang="en-US" sz="3000" b="0" i="0" u="none" strike="noStrike" baseline="0" dirty="0">
                <a:solidFill>
                  <a:srgbClr val="000000"/>
                </a:solidFill>
                <a:latin typeface="Times New Roman" panose="02020603050405020304" pitchFamily="18" charset="0"/>
              </a:rPr>
              <a:t>. </a:t>
            </a:r>
            <a:endParaRPr lang="en-US" sz="3000" dirty="0">
              <a:solidFill>
                <a:srgbClr val="000000"/>
              </a:solidFill>
              <a:latin typeface="Times New Roman" panose="02020603050405020304" pitchFamily="18" charset="0"/>
            </a:endParaRPr>
          </a:p>
          <a:p>
            <a:pPr lvl="1"/>
            <a:r>
              <a:rPr lang="en-US" sz="3000" b="0" i="0" u="none" strike="noStrike" baseline="0" dirty="0">
                <a:solidFill>
                  <a:srgbClr val="000000"/>
                </a:solidFill>
                <a:latin typeface="Times New Roman" panose="02020603050405020304" pitchFamily="18" charset="0"/>
              </a:rPr>
              <a:t>The </a:t>
            </a:r>
            <a:r>
              <a:rPr lang="en-US" sz="3000" b="1" i="0" u="none" strike="noStrike" baseline="0" dirty="0">
                <a:solidFill>
                  <a:srgbClr val="002060"/>
                </a:solidFill>
                <a:latin typeface="Times New Roman" panose="02020603050405020304" pitchFamily="18" charset="0"/>
              </a:rPr>
              <a:t>High altitudes </a:t>
            </a:r>
            <a:r>
              <a:rPr lang="en-US" sz="3000" b="0" i="0" u="none" strike="noStrike" baseline="0" dirty="0">
                <a:solidFill>
                  <a:srgbClr val="000000"/>
                </a:solidFill>
                <a:latin typeface="Times New Roman" panose="02020603050405020304" pitchFamily="18" charset="0"/>
              </a:rPr>
              <a:t>and the </a:t>
            </a:r>
            <a:r>
              <a:rPr lang="en-US" sz="3000" b="1" i="0" u="none" strike="noStrike" baseline="0" dirty="0">
                <a:solidFill>
                  <a:srgbClr val="002060"/>
                </a:solidFill>
                <a:latin typeface="Times New Roman" panose="02020603050405020304" pitchFamily="18" charset="0"/>
              </a:rPr>
              <a:t>windward side </a:t>
            </a:r>
            <a:r>
              <a:rPr lang="en-US" sz="3000" b="0" i="0" u="none" strike="noStrike" baseline="0" dirty="0">
                <a:solidFill>
                  <a:srgbClr val="000000"/>
                </a:solidFill>
                <a:latin typeface="Times New Roman" panose="02020603050405020304" pitchFamily="18" charset="0"/>
              </a:rPr>
              <a:t>experience such rainfall amount.</a:t>
            </a:r>
            <a:endParaRPr lang="en-US" sz="3000" b="0" i="0" u="none" strike="noStrike" baseline="0" dirty="0">
              <a:solidFill>
                <a:srgbClr val="000000"/>
              </a:solidFill>
              <a:latin typeface="Times New Roman" panose="02020603050405020304" pitchFamily="18" charset="0"/>
            </a:endParaRPr>
          </a:p>
          <a:p>
            <a:pPr marL="0" indent="0">
              <a:buNone/>
            </a:pPr>
            <a:endParaRPr lang="en-US" sz="3200" b="1" i="1" u="none" strike="noStrike" baseline="0" dirty="0">
              <a:solidFill>
                <a:srgbClr val="000000"/>
              </a:solidFill>
              <a:latin typeface="Times New Roman" panose="02020603050405020304" pitchFamily="18" charset="0"/>
            </a:endParaRPr>
          </a:p>
          <a:p>
            <a:pPr marL="0" indent="0">
              <a:buNone/>
            </a:pPr>
            <a:r>
              <a:rPr lang="en-US" sz="3200" b="1" i="1" u="none" strike="noStrike" baseline="0" dirty="0">
                <a:solidFill>
                  <a:srgbClr val="000000"/>
                </a:solidFill>
                <a:latin typeface="Times New Roman" panose="02020603050405020304" pitchFamily="18" charset="0"/>
              </a:rPr>
              <a:t>ii. All year-round rainfall region </a:t>
            </a:r>
            <a:endParaRPr lang="en-US" sz="3200" b="0" i="0" u="none" strike="noStrike" baseline="0" dirty="0">
              <a:solidFill>
                <a:srgbClr val="000000"/>
              </a:solidFill>
              <a:latin typeface="Times New Roman" panose="02020603050405020304" pitchFamily="18" charset="0"/>
            </a:endParaRPr>
          </a:p>
          <a:p>
            <a:r>
              <a:rPr lang="en-US" sz="3000" b="0" i="0" u="none" strike="noStrike" baseline="0" dirty="0">
                <a:solidFill>
                  <a:srgbClr val="000000"/>
                </a:solidFill>
                <a:latin typeface="Times New Roman" panose="02020603050405020304" pitchFamily="18" charset="0"/>
              </a:rPr>
              <a:t>It is a rainfall region in the </a:t>
            </a:r>
            <a:r>
              <a:rPr lang="en-US" sz="3000" b="1" i="0" u="none" strike="noStrike" baseline="0" dirty="0">
                <a:solidFill>
                  <a:srgbClr val="002060"/>
                </a:solidFill>
                <a:latin typeface="Times New Roman" panose="02020603050405020304" pitchFamily="18" charset="0"/>
              </a:rPr>
              <a:t>southwestern part of the country. </a:t>
            </a:r>
            <a:endParaRPr lang="en-US" sz="3000" b="1" i="0" u="none" strike="noStrike" baseline="0" dirty="0">
              <a:solidFill>
                <a:srgbClr val="002060"/>
              </a:solidFill>
              <a:latin typeface="Times New Roman" panose="02020603050405020304" pitchFamily="18" charset="0"/>
            </a:endParaRPr>
          </a:p>
          <a:p>
            <a:r>
              <a:rPr lang="en-US" sz="3000" b="0" i="0" u="none" strike="noStrike" baseline="0" dirty="0">
                <a:solidFill>
                  <a:srgbClr val="000000"/>
                </a:solidFill>
                <a:latin typeface="Times New Roman" panose="02020603050405020304" pitchFamily="18" charset="0"/>
              </a:rPr>
              <a:t>The wetness of this region is particularly due to the prepotency of </a:t>
            </a:r>
            <a:r>
              <a:rPr lang="en-US" sz="3000" b="1" i="0" u="none" strike="noStrike" baseline="0" dirty="0">
                <a:solidFill>
                  <a:srgbClr val="002060"/>
                </a:solidFill>
                <a:latin typeface="Times New Roman" panose="02020603050405020304" pitchFamily="18" charset="0"/>
              </a:rPr>
              <a:t>moist air currents </a:t>
            </a:r>
            <a:r>
              <a:rPr lang="en-US" sz="3000" b="0" i="0" u="none" strike="noStrike" baseline="0" dirty="0">
                <a:solidFill>
                  <a:srgbClr val="000000"/>
                </a:solidFill>
                <a:latin typeface="Times New Roman" panose="02020603050405020304" pitchFamily="18" charset="0"/>
              </a:rPr>
              <a:t>of </a:t>
            </a:r>
            <a:r>
              <a:rPr lang="en-US" sz="3000" b="1" i="0" u="none" strike="noStrike" baseline="0" dirty="0">
                <a:solidFill>
                  <a:srgbClr val="002060"/>
                </a:solidFill>
                <a:latin typeface="Times New Roman" panose="02020603050405020304" pitchFamily="18" charset="0"/>
              </a:rPr>
              <a:t>equatorial Westerlies called the </a:t>
            </a:r>
            <a:r>
              <a:rPr lang="en-US" sz="3000" b="1" i="1" u="none" strike="noStrike" baseline="0" dirty="0">
                <a:solidFill>
                  <a:srgbClr val="002060"/>
                </a:solidFill>
                <a:latin typeface="Times New Roman" panose="02020603050405020304" pitchFamily="18" charset="0"/>
              </a:rPr>
              <a:t>Guinea Monsoons</a:t>
            </a:r>
            <a:r>
              <a:rPr lang="en-US" sz="3000" b="0" i="1" u="none" strike="noStrike" baseline="0" dirty="0">
                <a:solidFill>
                  <a:srgbClr val="002060"/>
                </a:solidFill>
                <a:latin typeface="Times New Roman" panose="02020603050405020304" pitchFamily="18" charset="0"/>
              </a:rPr>
              <a:t>.</a:t>
            </a:r>
            <a:r>
              <a:rPr lang="en-US" sz="3000" b="0" i="1" u="none" strike="noStrike" baseline="0" dirty="0">
                <a:solidFill>
                  <a:srgbClr val="000000"/>
                </a:solidFill>
                <a:latin typeface="Times New Roman" panose="02020603050405020304" pitchFamily="18" charset="0"/>
              </a:rPr>
              <a:t> </a:t>
            </a:r>
            <a:endParaRPr lang="en-US" sz="3000" b="0" i="1" u="none" strike="noStrike" baseline="0" dirty="0">
              <a:solidFill>
                <a:srgbClr val="000000"/>
              </a:solidFill>
              <a:latin typeface="Times New Roman" panose="02020603050405020304" pitchFamily="18" charset="0"/>
            </a:endParaRPr>
          </a:p>
          <a:p>
            <a:r>
              <a:rPr lang="en-US" sz="3000" b="0" i="0" u="none" strike="noStrike" baseline="0" dirty="0">
                <a:solidFill>
                  <a:srgbClr val="000000"/>
                </a:solidFill>
                <a:latin typeface="Times New Roman" panose="02020603050405020304" pitchFamily="18" charset="0"/>
              </a:rPr>
              <a:t>Both </a:t>
            </a:r>
            <a:r>
              <a:rPr lang="en-US" sz="3000" b="1" i="0" u="none" strike="noStrike" baseline="0" dirty="0">
                <a:solidFill>
                  <a:srgbClr val="002060"/>
                </a:solidFill>
                <a:latin typeface="Times New Roman" panose="02020603050405020304" pitchFamily="18" charset="0"/>
              </a:rPr>
              <a:t>duration and amount of rainfall decreases </a:t>
            </a:r>
            <a:r>
              <a:rPr lang="en-US" sz="3000" b="0" i="0" u="none" strike="noStrike" baseline="0" dirty="0">
                <a:solidFill>
                  <a:srgbClr val="000000"/>
                </a:solidFill>
                <a:latin typeface="Times New Roman" panose="02020603050405020304" pitchFamily="18" charset="0"/>
              </a:rPr>
              <a:t>as we move from southwest to </a:t>
            </a:r>
            <a:r>
              <a:rPr lang="en-US" sz="3000" b="1" i="0" u="none" strike="noStrike" baseline="0" dirty="0">
                <a:solidFill>
                  <a:srgbClr val="002060"/>
                </a:solidFill>
                <a:latin typeface="Times New Roman" panose="02020603050405020304" pitchFamily="18" charset="0"/>
              </a:rPr>
              <a:t>north and eastwards. </a:t>
            </a:r>
            <a:endParaRPr lang="en-US" sz="3000" b="1" i="0" u="none" strike="noStrike" baseline="0" dirty="0">
              <a:solidFill>
                <a:srgbClr val="002060"/>
              </a:solidFill>
              <a:latin typeface="Times New Roman" panose="02020603050405020304" pitchFamily="18" charset="0"/>
            </a:endParaRPr>
          </a:p>
          <a:p>
            <a:r>
              <a:rPr lang="en-US" sz="3000" b="0" i="0" u="none" strike="noStrike" baseline="0" dirty="0">
                <a:solidFill>
                  <a:srgbClr val="000000"/>
                </a:solidFill>
                <a:latin typeface="Times New Roman" panose="02020603050405020304" pitchFamily="18" charset="0"/>
              </a:rPr>
              <a:t>Months in summer gain </a:t>
            </a:r>
            <a:r>
              <a:rPr lang="en-US" sz="3000" b="1" i="0" u="none" strike="noStrike" baseline="0" dirty="0">
                <a:solidFill>
                  <a:srgbClr val="002060"/>
                </a:solidFill>
                <a:latin typeface="Times New Roman" panose="02020603050405020304" pitchFamily="18" charset="0"/>
              </a:rPr>
              <a:t>highest rainfall </a:t>
            </a:r>
            <a:r>
              <a:rPr lang="en-US" sz="3000" b="0" i="0" u="none" strike="noStrike" baseline="0" dirty="0">
                <a:solidFill>
                  <a:srgbClr val="000000"/>
                </a:solidFill>
                <a:latin typeface="Times New Roman" panose="02020603050405020304" pitchFamily="18" charset="0"/>
              </a:rPr>
              <a:t>whereas the </a:t>
            </a:r>
            <a:r>
              <a:rPr lang="en-US" sz="3000" b="1" i="0" u="none" strike="noStrike" baseline="0" dirty="0">
                <a:solidFill>
                  <a:srgbClr val="002060"/>
                </a:solidFill>
                <a:latin typeface="Times New Roman" panose="02020603050405020304" pitchFamily="18" charset="0"/>
              </a:rPr>
              <a:t>winter months </a:t>
            </a:r>
            <a:r>
              <a:rPr lang="en-US" sz="3000" b="0" i="0" u="none" strike="noStrike" baseline="0" dirty="0">
                <a:solidFill>
                  <a:srgbClr val="000000"/>
                </a:solidFill>
                <a:latin typeface="Times New Roman" panose="02020603050405020304" pitchFamily="18" charset="0"/>
              </a:rPr>
              <a:t>receive the reduced amount. </a:t>
            </a:r>
            <a:endParaRPr lang="en-US" sz="3000" b="0" i="0" u="none" strike="noStrike" baseline="0" dirty="0">
              <a:solidFill>
                <a:srgbClr val="000000"/>
              </a:solidFill>
              <a:latin typeface="Times New Roman" panose="02020603050405020304" pitchFamily="18" charset="0"/>
            </a:endParaRPr>
          </a:p>
          <a:p>
            <a:r>
              <a:rPr lang="en-US" sz="3000" b="0" i="0" u="none" strike="noStrike" baseline="0" dirty="0">
                <a:solidFill>
                  <a:srgbClr val="000000"/>
                </a:solidFill>
                <a:latin typeface="Times New Roman" panose="02020603050405020304" pitchFamily="18" charset="0"/>
              </a:rPr>
              <a:t>The average rainfall in the region varies from </a:t>
            </a:r>
            <a:r>
              <a:rPr lang="en-US" sz="3000" b="1" i="1" u="none" strike="noStrike" baseline="0" dirty="0">
                <a:solidFill>
                  <a:srgbClr val="002060"/>
                </a:solidFill>
                <a:latin typeface="Times New Roman" panose="02020603050405020304" pitchFamily="18" charset="0"/>
              </a:rPr>
              <a:t>1,400 </a:t>
            </a:r>
            <a:r>
              <a:rPr lang="en-US" sz="3000" b="1" i="0" u="none" strike="noStrike" baseline="0" dirty="0">
                <a:solidFill>
                  <a:srgbClr val="002060"/>
                </a:solidFill>
                <a:latin typeface="Times New Roman" panose="02020603050405020304" pitchFamily="18" charset="0"/>
              </a:rPr>
              <a:t>to over </a:t>
            </a:r>
            <a:r>
              <a:rPr lang="en-US" sz="3000" b="1" i="1" u="none" strike="noStrike" baseline="0" dirty="0">
                <a:solidFill>
                  <a:srgbClr val="002060"/>
                </a:solidFill>
                <a:latin typeface="Times New Roman" panose="02020603050405020304" pitchFamily="18" charset="0"/>
              </a:rPr>
              <a:t>2,200 mm/year</a:t>
            </a:r>
            <a:r>
              <a:rPr lang="en-US" sz="3000" b="0" i="0" u="none" strike="noStrike" baseline="0" dirty="0">
                <a:solidFill>
                  <a:srgbClr val="000000"/>
                </a:solidFill>
                <a:latin typeface="Times New Roman" panose="02020603050405020304" pitchFamily="18" charset="0"/>
              </a:rPr>
              <a:t>.  </a:t>
            </a:r>
            <a:endParaRPr lang="en-US" sz="3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348342"/>
            <a:ext cx="11495315" cy="6193971"/>
          </a:xfrm>
        </p:spPr>
        <p:txBody>
          <a:bodyPr/>
          <a:lstStyle/>
          <a:p>
            <a:pPr marL="0" indent="0">
              <a:buNone/>
            </a:pPr>
            <a:r>
              <a:rPr lang="en-US" sz="2800" b="1" i="1" u="none" strike="noStrike" baseline="0" dirty="0">
                <a:solidFill>
                  <a:srgbClr val="000000"/>
                </a:solidFill>
                <a:latin typeface="Times New Roman" panose="02020603050405020304" pitchFamily="18" charset="0"/>
              </a:rPr>
              <a:t>iii. Autumn and Spring rainfall regions </a:t>
            </a:r>
            <a:endParaRPr lang="en-US" sz="2800" b="0" i="0" u="none" strike="noStrike" baseline="0" dirty="0">
              <a:solidFill>
                <a:srgbClr val="000000"/>
              </a:solidFill>
              <a:latin typeface="Times New Roman" panose="02020603050405020304" pitchFamily="18" charset="0"/>
            </a:endParaRPr>
          </a:p>
          <a:p>
            <a:r>
              <a:rPr lang="en-US" sz="2800" b="1" i="1" u="none" strike="noStrike" baseline="0" dirty="0">
                <a:solidFill>
                  <a:srgbClr val="002060"/>
                </a:solidFill>
                <a:latin typeface="Times New Roman" panose="02020603050405020304" pitchFamily="18" charset="0"/>
              </a:rPr>
              <a:t>South eastern lowlands </a:t>
            </a:r>
            <a:r>
              <a:rPr lang="en-US" sz="2800" b="0" i="0" u="none" strike="noStrike" baseline="0" dirty="0">
                <a:solidFill>
                  <a:srgbClr val="000000"/>
                </a:solidFill>
                <a:latin typeface="Times New Roman" panose="02020603050405020304" pitchFamily="18" charset="0"/>
              </a:rPr>
              <a:t>of Ethiopia receive rain </a:t>
            </a:r>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The </a:t>
            </a:r>
            <a:r>
              <a:rPr lang="en-US" sz="2800" b="1" i="0" u="none" strike="noStrike" baseline="0" dirty="0">
                <a:solidFill>
                  <a:srgbClr val="002060"/>
                </a:solidFill>
                <a:latin typeface="Times New Roman" panose="02020603050405020304" pitchFamily="18" charset="0"/>
              </a:rPr>
              <a:t>south-easterlies bring </a:t>
            </a:r>
            <a:r>
              <a:rPr lang="en-US" sz="2800" b="0" i="0" u="none" strike="noStrike" baseline="0" dirty="0">
                <a:solidFill>
                  <a:srgbClr val="000000"/>
                </a:solidFill>
                <a:latin typeface="Times New Roman" panose="02020603050405020304" pitchFamily="18" charset="0"/>
              </a:rPr>
              <a:t>rainfall from the Indian Ocean. </a:t>
            </a:r>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About </a:t>
            </a:r>
            <a:r>
              <a:rPr lang="en-US" sz="2800" b="1" i="1" u="none" strike="noStrike" baseline="0" dirty="0">
                <a:solidFill>
                  <a:srgbClr val="002060"/>
                </a:solidFill>
                <a:latin typeface="Times New Roman" panose="02020603050405020304" pitchFamily="18" charset="0"/>
              </a:rPr>
              <a:t>60%</a:t>
            </a:r>
            <a:r>
              <a:rPr lang="en-US" sz="2800" b="0" i="1"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of the rain is in </a:t>
            </a:r>
            <a:r>
              <a:rPr lang="en-US" sz="2800" b="1" i="0" u="none" strike="noStrike" baseline="0" dirty="0">
                <a:solidFill>
                  <a:srgbClr val="002060"/>
                </a:solidFill>
                <a:latin typeface="Times New Roman" panose="02020603050405020304" pitchFamily="18" charset="0"/>
              </a:rPr>
              <a:t>autumn</a:t>
            </a:r>
            <a:r>
              <a:rPr lang="en-US" sz="2800" b="0" i="0" u="none" strike="noStrike" baseline="0" dirty="0">
                <a:solidFill>
                  <a:srgbClr val="000000"/>
                </a:solidFill>
                <a:latin typeface="Times New Roman" panose="02020603050405020304" pitchFamily="18" charset="0"/>
              </a:rPr>
              <a:t> and </a:t>
            </a:r>
            <a:r>
              <a:rPr lang="en-US" sz="2800" b="1" i="1" u="none" strike="noStrike" baseline="0" dirty="0">
                <a:solidFill>
                  <a:srgbClr val="002060"/>
                </a:solidFill>
                <a:latin typeface="Times New Roman" panose="02020603050405020304" pitchFamily="18" charset="0"/>
              </a:rPr>
              <a:t>40% </a:t>
            </a:r>
            <a:r>
              <a:rPr lang="en-US" sz="2800" b="1" i="0" u="none" strike="noStrike" baseline="0" dirty="0">
                <a:solidFill>
                  <a:srgbClr val="002060"/>
                </a:solidFill>
                <a:latin typeface="Times New Roman" panose="02020603050405020304" pitchFamily="18" charset="0"/>
              </a:rPr>
              <a:t>in spring</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The average rainfall varies from less than </a:t>
            </a:r>
            <a:r>
              <a:rPr lang="en-US" sz="2800" b="1" i="0" u="none" strike="noStrike" baseline="0" dirty="0">
                <a:solidFill>
                  <a:srgbClr val="002060"/>
                </a:solidFill>
                <a:latin typeface="Times New Roman" panose="02020603050405020304" pitchFamily="18" charset="0"/>
              </a:rPr>
              <a:t>500 to 1,000 mm</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marL="0" indent="0">
              <a:buNone/>
            </a:pPr>
            <a:endParaRPr lang="en-US" sz="2800" b="1" i="1" u="none" strike="noStrike" baseline="0" dirty="0">
              <a:solidFill>
                <a:srgbClr val="000000"/>
              </a:solidFill>
              <a:latin typeface="Times New Roman" panose="02020603050405020304" pitchFamily="18" charset="0"/>
            </a:endParaRPr>
          </a:p>
          <a:p>
            <a:pPr marL="0" indent="0">
              <a:buNone/>
            </a:pPr>
            <a:r>
              <a:rPr lang="en-US" sz="2800" b="1" i="1" u="none" strike="noStrike" baseline="0" dirty="0">
                <a:solidFill>
                  <a:srgbClr val="000000"/>
                </a:solidFill>
                <a:latin typeface="Times New Roman" panose="02020603050405020304" pitchFamily="18" charset="0"/>
              </a:rPr>
              <a:t>iv. Winter rainfall region </a:t>
            </a:r>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This rainfall region receives rain from the </a:t>
            </a:r>
            <a:r>
              <a:rPr lang="en-US" sz="2800" b="1" i="0" u="none" strike="noStrike" baseline="0" dirty="0">
                <a:solidFill>
                  <a:srgbClr val="002060"/>
                </a:solidFill>
                <a:latin typeface="Times New Roman" panose="02020603050405020304" pitchFamily="18" charset="0"/>
              </a:rPr>
              <a:t>northeasterly winds</a:t>
            </a:r>
            <a:r>
              <a:rPr lang="en-US" sz="2800" b="0" i="0" u="none" strike="noStrike" baseline="0" dirty="0">
                <a:solidFill>
                  <a:srgbClr val="000000"/>
                </a:solidFill>
                <a:latin typeface="Times New Roman" panose="02020603050405020304" pitchFamily="18" charset="0"/>
              </a:rPr>
              <a:t>. During the winter season, the </a:t>
            </a:r>
            <a:r>
              <a:rPr lang="en-US" sz="2800" b="1" i="0" u="none" strike="noStrike" baseline="0" dirty="0">
                <a:solidFill>
                  <a:srgbClr val="002060"/>
                </a:solidFill>
                <a:latin typeface="Times New Roman" panose="02020603050405020304" pitchFamily="18" charset="0"/>
              </a:rPr>
              <a:t>Red sea escarpments </a:t>
            </a:r>
            <a:r>
              <a:rPr lang="en-US" sz="2800" b="0" i="0" u="none" strike="noStrike" baseline="0" dirty="0">
                <a:solidFill>
                  <a:srgbClr val="000000"/>
                </a:solidFill>
                <a:latin typeface="Times New Roman" panose="02020603050405020304" pitchFamily="18" charset="0"/>
              </a:rPr>
              <a:t>and some parts of the </a:t>
            </a:r>
            <a:r>
              <a:rPr lang="en-US" sz="2800" b="1" i="0" u="none" strike="noStrike" baseline="0" dirty="0">
                <a:solidFill>
                  <a:srgbClr val="002060"/>
                </a:solidFill>
                <a:latin typeface="Times New Roman" panose="02020603050405020304" pitchFamily="18" charset="0"/>
              </a:rPr>
              <a:t>Afar region </a:t>
            </a:r>
            <a:r>
              <a:rPr lang="en-US" sz="2800" b="0" i="0" u="none" strike="noStrike" baseline="0" dirty="0">
                <a:solidFill>
                  <a:srgbClr val="000000"/>
                </a:solidFill>
                <a:latin typeface="Times New Roman" panose="02020603050405020304" pitchFamily="18" charset="0"/>
              </a:rPr>
              <a:t>receive their main rain.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57" y="100921"/>
            <a:ext cx="10515600" cy="538388"/>
          </a:xfrm>
        </p:spPr>
        <p:txBody>
          <a:bodyPr>
            <a:normAutofit fontScale="90000"/>
          </a:bodyPr>
          <a:lstStyle/>
          <a:p>
            <a:br>
              <a:rPr lang="en-US" sz="4800" dirty="0">
                <a:solidFill>
                  <a:srgbClr val="000000"/>
                </a:solidFill>
                <a:latin typeface="Times New Roman" panose="02020603050405020304" pitchFamily="18" charset="0"/>
              </a:rPr>
            </a:br>
            <a:r>
              <a:rPr lang="en-US" sz="3600" b="1" i="0" u="none" strike="noStrike" baseline="0" dirty="0">
                <a:solidFill>
                  <a:srgbClr val="000000"/>
                </a:solidFill>
                <a:latin typeface="Times New Roman" panose="02020603050405020304" pitchFamily="18" charset="0"/>
              </a:rPr>
              <a:t>5.4 </a:t>
            </a:r>
            <a:r>
              <a:rPr lang="en-US" sz="3600" b="1" i="0" u="none" strike="noStrike" baseline="0" dirty="0" err="1">
                <a:solidFill>
                  <a:srgbClr val="000000"/>
                </a:solidFill>
                <a:latin typeface="Times New Roman" panose="02020603050405020304" pitchFamily="18" charset="0"/>
              </a:rPr>
              <a:t>Agro</a:t>
            </a:r>
            <a:r>
              <a:rPr lang="en-US" sz="3600" b="1" i="0" u="none" strike="noStrike" baseline="0" dirty="0">
                <a:solidFill>
                  <a:srgbClr val="000000"/>
                </a:solidFill>
                <a:latin typeface="Times New Roman" panose="02020603050405020304" pitchFamily="18" charset="0"/>
              </a:rPr>
              <a:t>-ecological Zones of Ethiopia </a:t>
            </a:r>
            <a:br>
              <a:rPr lang="en-US" sz="4400" b="0" i="0" u="none" strike="noStrike" baseline="0" dirty="0">
                <a:solidFill>
                  <a:srgbClr val="000000"/>
                </a:solidFill>
                <a:latin typeface="Times New Roman" panose="02020603050405020304" pitchFamily="18" charset="0"/>
              </a:rPr>
            </a:br>
            <a:endParaRPr lang="en-US" dirty="0"/>
          </a:p>
        </p:txBody>
      </p:sp>
      <p:sp>
        <p:nvSpPr>
          <p:cNvPr id="3" name="Content Placeholder 2"/>
          <p:cNvSpPr>
            <a:spLocks noGrp="1"/>
          </p:cNvSpPr>
          <p:nvPr>
            <p:ph idx="1"/>
          </p:nvPr>
        </p:nvSpPr>
        <p:spPr>
          <a:xfrm>
            <a:off x="348343" y="639310"/>
            <a:ext cx="11538857" cy="5848576"/>
          </a:xfrm>
        </p:spPr>
        <p:txBody>
          <a:bodyPr/>
          <a:lstStyle/>
          <a:p>
            <a:pPr algn="just"/>
            <a:r>
              <a:rPr lang="en-US" sz="2800" b="0" i="0" u="none" strike="noStrike" baseline="0" dirty="0">
                <a:solidFill>
                  <a:srgbClr val="000000"/>
                </a:solidFill>
                <a:latin typeface="Times New Roman" panose="02020603050405020304" pitchFamily="18" charset="0"/>
              </a:rPr>
              <a:t>Ethiopia possesses diverse </a:t>
            </a:r>
            <a:r>
              <a:rPr lang="en-US" sz="2800" b="0" i="0" u="none" strike="noStrike" baseline="0" dirty="0" err="1">
                <a:solidFill>
                  <a:srgbClr val="000000"/>
                </a:solidFill>
                <a:latin typeface="Times New Roman" panose="02020603050405020304" pitchFamily="18" charset="0"/>
              </a:rPr>
              <a:t>agro</a:t>
            </a:r>
            <a:r>
              <a:rPr lang="en-US" sz="2800" b="0" i="0" u="none" strike="noStrike" baseline="0" dirty="0">
                <a:solidFill>
                  <a:srgbClr val="000000"/>
                </a:solidFill>
                <a:latin typeface="Times New Roman" panose="02020603050405020304" pitchFamily="18" charset="0"/>
              </a:rPr>
              <a:t>-climatic zones. These zones have traditionally been defined in terms of temperature. This system divides the nation into five major climatic zones namely </a:t>
            </a:r>
            <a:r>
              <a:rPr lang="en-US" sz="2800" b="1" i="1" u="none" strike="noStrike" baseline="0" dirty="0" err="1">
                <a:solidFill>
                  <a:srgbClr val="002060"/>
                </a:solidFill>
                <a:latin typeface="Times New Roman" panose="02020603050405020304" pitchFamily="18" charset="0"/>
              </a:rPr>
              <a:t>Bereha</a:t>
            </a:r>
            <a:r>
              <a:rPr lang="en-US" sz="2800" b="1" i="1" u="none" strike="noStrike" baseline="0" dirty="0">
                <a:solidFill>
                  <a:srgbClr val="002060"/>
                </a:solidFill>
                <a:latin typeface="Times New Roman" panose="02020603050405020304" pitchFamily="18" charset="0"/>
              </a:rPr>
              <a:t>, </a:t>
            </a:r>
            <a:r>
              <a:rPr lang="en-US" sz="2800" b="1" i="1" u="none" strike="noStrike" baseline="0" dirty="0" err="1">
                <a:solidFill>
                  <a:srgbClr val="002060"/>
                </a:solidFill>
                <a:latin typeface="Times New Roman" panose="02020603050405020304" pitchFamily="18" charset="0"/>
              </a:rPr>
              <a:t>Kolla</a:t>
            </a:r>
            <a:r>
              <a:rPr lang="en-US" sz="2800" b="1" i="1" u="none" strike="noStrike" baseline="0" dirty="0">
                <a:solidFill>
                  <a:srgbClr val="002060"/>
                </a:solidFill>
                <a:latin typeface="Times New Roman" panose="02020603050405020304" pitchFamily="18" charset="0"/>
              </a:rPr>
              <a:t>, </a:t>
            </a:r>
            <a:r>
              <a:rPr lang="en-US" sz="2800" b="1" i="1" u="none" strike="noStrike" baseline="0" dirty="0" err="1">
                <a:solidFill>
                  <a:srgbClr val="002060"/>
                </a:solidFill>
                <a:latin typeface="Times New Roman" panose="02020603050405020304" pitchFamily="18" charset="0"/>
              </a:rPr>
              <a:t>Woina</a:t>
            </a:r>
            <a:r>
              <a:rPr lang="en-US" sz="2800" b="1" i="1" u="none" strike="noStrike" baseline="0" dirty="0">
                <a:solidFill>
                  <a:srgbClr val="002060"/>
                </a:solidFill>
                <a:latin typeface="Times New Roman" panose="02020603050405020304" pitchFamily="18" charset="0"/>
              </a:rPr>
              <a:t> </a:t>
            </a:r>
            <a:r>
              <a:rPr lang="en-US" sz="2800" b="1" i="1" u="none" strike="noStrike" baseline="0" dirty="0" err="1">
                <a:solidFill>
                  <a:srgbClr val="002060"/>
                </a:solidFill>
                <a:latin typeface="Times New Roman" panose="02020603050405020304" pitchFamily="18" charset="0"/>
              </a:rPr>
              <a:t>Dega</a:t>
            </a:r>
            <a:r>
              <a:rPr lang="en-US" sz="2800" b="1" i="1" u="none" strike="noStrike" baseline="0" dirty="0">
                <a:solidFill>
                  <a:srgbClr val="002060"/>
                </a:solidFill>
                <a:latin typeface="Times New Roman" panose="02020603050405020304" pitchFamily="18" charset="0"/>
              </a:rPr>
              <a:t>, </a:t>
            </a:r>
            <a:r>
              <a:rPr lang="en-US" sz="2800" b="1" i="1" u="none" strike="noStrike" baseline="0" dirty="0" err="1">
                <a:solidFill>
                  <a:srgbClr val="002060"/>
                </a:solidFill>
                <a:latin typeface="Times New Roman" panose="02020603050405020304" pitchFamily="18" charset="0"/>
              </a:rPr>
              <a:t>Dega</a:t>
            </a:r>
            <a:r>
              <a:rPr lang="en-US" sz="2800" b="1" i="1" u="none" strike="noStrike" baseline="0" dirty="0">
                <a:solidFill>
                  <a:srgbClr val="002060"/>
                </a:solidFill>
                <a:latin typeface="Times New Roman" panose="02020603050405020304" pitchFamily="18" charset="0"/>
              </a:rPr>
              <a:t> </a:t>
            </a:r>
            <a:r>
              <a:rPr lang="en-US" sz="2800" b="1" i="0" u="none" strike="noStrike" baseline="0" dirty="0">
                <a:solidFill>
                  <a:srgbClr val="002060"/>
                </a:solidFill>
                <a:latin typeface="Times New Roman" panose="02020603050405020304" pitchFamily="18" charset="0"/>
              </a:rPr>
              <a:t>and </a:t>
            </a:r>
            <a:r>
              <a:rPr lang="en-US" sz="2800" b="1" i="1" u="none" strike="noStrike" baseline="0" dirty="0" err="1">
                <a:solidFill>
                  <a:srgbClr val="002060"/>
                </a:solidFill>
                <a:latin typeface="Times New Roman" panose="02020603050405020304" pitchFamily="18" charset="0"/>
              </a:rPr>
              <a:t>Wurch</a:t>
            </a:r>
            <a:r>
              <a:rPr lang="en-US" sz="2800" b="1" i="0" u="none" strike="noStrike" baseline="0" dirty="0">
                <a:solidFill>
                  <a:srgbClr val="002060"/>
                </a:solidFill>
                <a:latin typeface="Times New Roman" panose="02020603050405020304" pitchFamily="18" charset="0"/>
              </a:rPr>
              <a:t>. </a:t>
            </a:r>
            <a:endParaRPr lang="en-US" sz="2800" b="1" i="0" u="none" strike="noStrike" baseline="0" dirty="0">
              <a:solidFill>
                <a:srgbClr val="002060"/>
              </a:solidFill>
              <a:latin typeface="Times New Roman" panose="02020603050405020304" pitchFamily="18" charset="0"/>
            </a:endParaRPr>
          </a:p>
          <a:p>
            <a:pPr algn="just"/>
            <a:endParaRPr lang="en-US" dirty="0"/>
          </a:p>
        </p:txBody>
      </p:sp>
      <p:pic>
        <p:nvPicPr>
          <p:cNvPr id="5" name="Picture 4"/>
          <p:cNvPicPr>
            <a:picLocks noChangeAspect="1"/>
          </p:cNvPicPr>
          <p:nvPr/>
        </p:nvPicPr>
        <p:blipFill>
          <a:blip r:embed="rId1"/>
          <a:stretch>
            <a:fillRect/>
          </a:stretch>
        </p:blipFill>
        <p:spPr>
          <a:xfrm>
            <a:off x="348342" y="2265815"/>
            <a:ext cx="11538857" cy="449126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233680"/>
            <a:ext cx="11744960" cy="6502400"/>
          </a:xfrm>
        </p:spPr>
        <p:txBody>
          <a:bodyPr>
            <a:normAutofit/>
          </a:bodyPr>
          <a:lstStyle/>
          <a:p>
            <a:pPr marL="0" indent="0">
              <a:buNone/>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5.4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mj-cs"/>
              </a:rPr>
              <a:t>Agro</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-ecological Zones of Ethiopia…</a:t>
            </a:r>
            <a:endParaRPr lang="en-US" sz="2800" b="1" i="1" u="none" strike="noStrike" baseline="0" dirty="0">
              <a:solidFill>
                <a:srgbClr val="000000"/>
              </a:solidFill>
              <a:latin typeface="Times New Roman" panose="02020603050405020304" pitchFamily="18" charset="0"/>
            </a:endParaRPr>
          </a:p>
          <a:p>
            <a:r>
              <a:rPr lang="en-US" sz="2800" b="1" i="1" u="none" strike="noStrike" baseline="0" dirty="0">
                <a:solidFill>
                  <a:srgbClr val="000000"/>
                </a:solidFill>
                <a:latin typeface="Times New Roman" panose="02020603050405020304" pitchFamily="18" charset="0"/>
              </a:rPr>
              <a:t>The </a:t>
            </a:r>
            <a:r>
              <a:rPr lang="en-US" sz="2800" b="1" i="1" u="none" strike="noStrike" baseline="0" dirty="0" err="1">
                <a:solidFill>
                  <a:srgbClr val="000000"/>
                </a:solidFill>
                <a:latin typeface="Times New Roman" panose="02020603050405020304" pitchFamily="18" charset="0"/>
              </a:rPr>
              <a:t>Wurch</a:t>
            </a:r>
            <a:r>
              <a:rPr lang="en-US" sz="2800" b="1" i="1" u="none" strike="noStrike" baseline="0" dirty="0">
                <a:solidFill>
                  <a:srgbClr val="000000"/>
                </a:solidFill>
                <a:latin typeface="Times New Roman" panose="02020603050405020304" pitchFamily="18" charset="0"/>
              </a:rPr>
              <a:t> Zone :-</a:t>
            </a:r>
            <a:r>
              <a:rPr lang="en-US" sz="2800" b="0" i="0" u="none" strike="noStrike" baseline="0" dirty="0">
                <a:solidFill>
                  <a:srgbClr val="000000"/>
                </a:solidFill>
                <a:latin typeface="Times New Roman" panose="02020603050405020304" pitchFamily="18" charset="0"/>
              </a:rPr>
              <a:t>Mountains having typically fitting characteristics of this zone include mountain systems of </a:t>
            </a:r>
            <a:r>
              <a:rPr lang="en-US" sz="2800" b="1" i="0" u="none" strike="noStrike" baseline="0" dirty="0">
                <a:solidFill>
                  <a:srgbClr val="002060"/>
                </a:solidFill>
                <a:latin typeface="Times New Roman" panose="02020603050405020304" pitchFamily="18" charset="0"/>
              </a:rPr>
              <a:t>Ras </a:t>
            </a:r>
            <a:r>
              <a:rPr lang="en-US" sz="2800" b="1" i="0" u="none" strike="noStrike" baseline="0" dirty="0" err="1">
                <a:solidFill>
                  <a:srgbClr val="002060"/>
                </a:solidFill>
                <a:latin typeface="Times New Roman" panose="02020603050405020304" pitchFamily="18" charset="0"/>
              </a:rPr>
              <a:t>Dashen</a:t>
            </a:r>
            <a:r>
              <a:rPr lang="en-US" sz="2800" b="1" i="0" u="none" strike="noStrike" baseline="0" dirty="0">
                <a:solidFill>
                  <a:srgbClr val="002060"/>
                </a:solidFill>
                <a:latin typeface="Times New Roman" panose="02020603050405020304" pitchFamily="18" charset="0"/>
              </a:rPr>
              <a:t>, Guna, </a:t>
            </a:r>
            <a:r>
              <a:rPr lang="en-US" sz="2800" b="1" i="0" u="none" strike="noStrike" baseline="0" dirty="0" err="1">
                <a:solidFill>
                  <a:srgbClr val="002060"/>
                </a:solidFill>
                <a:latin typeface="Times New Roman" panose="02020603050405020304" pitchFamily="18" charset="0"/>
              </a:rPr>
              <a:t>Megezez</a:t>
            </a:r>
            <a:r>
              <a:rPr lang="en-US" sz="2800" b="1" i="0" u="none" strike="noStrike" baseline="0" dirty="0">
                <a:solidFill>
                  <a:srgbClr val="002060"/>
                </a:solidFill>
                <a:latin typeface="Times New Roman" panose="02020603050405020304" pitchFamily="18" charset="0"/>
              </a:rPr>
              <a:t> in North </a:t>
            </a:r>
            <a:r>
              <a:rPr lang="en-US" sz="2800" b="1" i="0" u="none" strike="noStrike" baseline="0" dirty="0" err="1">
                <a:solidFill>
                  <a:srgbClr val="002060"/>
                </a:solidFill>
                <a:latin typeface="Times New Roman" panose="02020603050405020304" pitchFamily="18" charset="0"/>
              </a:rPr>
              <a:t>Shoa</a:t>
            </a:r>
            <a:r>
              <a:rPr lang="en-US" sz="2800" b="1" i="0" u="none" strike="noStrike" baseline="0" dirty="0">
                <a:solidFill>
                  <a:srgbClr val="002060"/>
                </a:solidFill>
                <a:latin typeface="Times New Roman" panose="02020603050405020304" pitchFamily="18" charset="0"/>
              </a:rPr>
              <a:t>, Batu, Choke, </a:t>
            </a:r>
            <a:r>
              <a:rPr lang="en-US" sz="2800" b="1" i="0" u="none" strike="noStrike" baseline="0" dirty="0" err="1">
                <a:solidFill>
                  <a:srgbClr val="002060"/>
                </a:solidFill>
                <a:latin typeface="Times New Roman" panose="02020603050405020304" pitchFamily="18" charset="0"/>
              </a:rPr>
              <a:t>Abune</a:t>
            </a:r>
            <a:r>
              <a:rPr lang="en-US" sz="2800" b="1" i="0" u="none" strike="noStrike" baseline="0" dirty="0">
                <a:solidFill>
                  <a:srgbClr val="002060"/>
                </a:solidFill>
                <a:latin typeface="Times New Roman" panose="02020603050405020304" pitchFamily="18" charset="0"/>
              </a:rPr>
              <a:t> </a:t>
            </a:r>
            <a:r>
              <a:rPr lang="en-US" sz="2800" b="1" i="0" u="none" strike="noStrike" baseline="0" dirty="0" err="1">
                <a:solidFill>
                  <a:srgbClr val="002060"/>
                </a:solidFill>
                <a:latin typeface="Times New Roman" panose="02020603050405020304" pitchFamily="18" charset="0"/>
              </a:rPr>
              <a:t>Yoseph</a:t>
            </a:r>
            <a:r>
              <a:rPr lang="en-US" sz="2800" b="1" i="0" u="none" strike="noStrike" baseline="0" dirty="0">
                <a:solidFill>
                  <a:srgbClr val="00206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etc. </a:t>
            </a:r>
            <a:endParaRPr lang="en-US" sz="2800" b="0" i="0" u="none" strike="noStrike" baseline="0" dirty="0">
              <a:solidFill>
                <a:srgbClr val="000000"/>
              </a:solidFill>
              <a:latin typeface="Times New Roman" panose="02020603050405020304" pitchFamily="18" charset="0"/>
            </a:endParaRPr>
          </a:p>
          <a:p>
            <a:r>
              <a:rPr lang="en-US" b="1" i="1" u="none" strike="noStrike" baseline="0" dirty="0" err="1">
                <a:solidFill>
                  <a:srgbClr val="000000"/>
                </a:solidFill>
                <a:latin typeface="Times New Roman" panose="02020603050405020304" pitchFamily="18" charset="0"/>
              </a:rPr>
              <a:t>Dega</a:t>
            </a:r>
            <a:r>
              <a:rPr lang="en-US" b="1" i="1" u="none" strike="noStrike" baseline="0" dirty="0">
                <a:solidFill>
                  <a:srgbClr val="000000"/>
                </a:solidFill>
                <a:latin typeface="Times New Roman" panose="02020603050405020304" pitchFamily="18" charset="0"/>
              </a:rPr>
              <a:t> Zone:- </a:t>
            </a:r>
            <a:r>
              <a:rPr lang="en-US" sz="2800" b="0" i="0" u="none" strike="noStrike" baseline="0" dirty="0">
                <a:solidFill>
                  <a:srgbClr val="000000"/>
                </a:solidFill>
                <a:latin typeface="Times New Roman" panose="02020603050405020304" pitchFamily="18" charset="0"/>
              </a:rPr>
              <a:t>In Ethiopia, the </a:t>
            </a:r>
            <a:r>
              <a:rPr lang="en-US" sz="2800" b="0" i="0" u="none" strike="noStrike" baseline="0" dirty="0" err="1">
                <a:solidFill>
                  <a:srgbClr val="000000"/>
                </a:solidFill>
                <a:latin typeface="Times New Roman" panose="02020603050405020304" pitchFamily="18" charset="0"/>
              </a:rPr>
              <a:t>Dega</a:t>
            </a:r>
            <a:r>
              <a:rPr lang="en-US" sz="2800" b="0" i="0" u="none" strike="noStrike" baseline="0" dirty="0">
                <a:solidFill>
                  <a:srgbClr val="000000"/>
                </a:solidFill>
                <a:latin typeface="Times New Roman" panose="02020603050405020304" pitchFamily="18" charset="0"/>
              </a:rPr>
              <a:t>-zone is long inhabited and has dense human settlement due to </a:t>
            </a:r>
            <a:r>
              <a:rPr lang="en-US" sz="2800" b="1" i="0" u="none" strike="noStrike" baseline="0" dirty="0">
                <a:solidFill>
                  <a:srgbClr val="002060"/>
                </a:solidFill>
                <a:latin typeface="Times New Roman" panose="02020603050405020304" pitchFamily="18" charset="0"/>
              </a:rPr>
              <a:t>reliable rainfall </a:t>
            </a:r>
            <a:r>
              <a:rPr lang="en-US" sz="2800" b="0" i="0" u="none" strike="noStrike" baseline="0" dirty="0">
                <a:solidFill>
                  <a:srgbClr val="000000"/>
                </a:solidFill>
                <a:latin typeface="Times New Roman" panose="02020603050405020304" pitchFamily="18" charset="0"/>
              </a:rPr>
              <a:t>for agriculture and absence of </a:t>
            </a:r>
            <a:r>
              <a:rPr lang="en-US" sz="2800" b="0" i="0" u="none" strike="noStrike" baseline="0" dirty="0">
                <a:solidFill>
                  <a:srgbClr val="002060"/>
                </a:solidFill>
                <a:latin typeface="Times New Roman" panose="02020603050405020304" pitchFamily="18" charset="0"/>
              </a:rPr>
              <a:t>vector-borne diseases such as malaria</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r>
              <a:rPr lang="en-US" sz="2800" b="1" i="1" u="none" strike="noStrike" baseline="0" dirty="0" err="1">
                <a:solidFill>
                  <a:srgbClr val="000000"/>
                </a:solidFill>
                <a:latin typeface="Times New Roman" panose="02020603050405020304" pitchFamily="18" charset="0"/>
              </a:rPr>
              <a:t>Weyna</a:t>
            </a:r>
            <a:r>
              <a:rPr lang="en-US" sz="2800" b="1" i="1" u="none" strike="noStrike" baseline="0" dirty="0">
                <a:solidFill>
                  <a:srgbClr val="000000"/>
                </a:solidFill>
                <a:latin typeface="Times New Roman" panose="02020603050405020304" pitchFamily="18" charset="0"/>
              </a:rPr>
              <a:t> </a:t>
            </a:r>
            <a:r>
              <a:rPr lang="en-US" sz="2800" b="1" i="1" u="none" strike="noStrike" baseline="0" dirty="0" err="1">
                <a:solidFill>
                  <a:srgbClr val="000000"/>
                </a:solidFill>
                <a:latin typeface="Times New Roman" panose="02020603050405020304" pitchFamily="18" charset="0"/>
              </a:rPr>
              <a:t>Dega</a:t>
            </a:r>
            <a:r>
              <a:rPr lang="en-US" sz="2800" b="1" i="1" u="none" strike="noStrike" baseline="0" dirty="0">
                <a:solidFill>
                  <a:srgbClr val="000000"/>
                </a:solidFill>
                <a:latin typeface="Times New Roman" panose="02020603050405020304" pitchFamily="18" charset="0"/>
              </a:rPr>
              <a:t> Zone :-</a:t>
            </a:r>
            <a:r>
              <a:rPr lang="en-US" sz="2800" b="0" i="0" u="none" strike="noStrike" baseline="0" dirty="0">
                <a:solidFill>
                  <a:srgbClr val="000000"/>
                </a:solidFill>
                <a:latin typeface="Times New Roman" panose="02020603050405020304" pitchFamily="18" charset="0"/>
              </a:rPr>
              <a:t>It is the second largest zone covering more than </a:t>
            </a:r>
            <a:r>
              <a:rPr lang="en-US" sz="2800" b="1" i="0" u="none" strike="noStrike" baseline="0" dirty="0">
                <a:solidFill>
                  <a:srgbClr val="002060"/>
                </a:solidFill>
                <a:latin typeface="Times New Roman" panose="02020603050405020304" pitchFamily="18" charset="0"/>
              </a:rPr>
              <a:t>26% </a:t>
            </a:r>
            <a:r>
              <a:rPr lang="en-US" sz="2800" b="0" i="0" u="none" strike="noStrike" baseline="0" dirty="0">
                <a:solidFill>
                  <a:srgbClr val="000000"/>
                </a:solidFill>
                <a:latin typeface="Times New Roman" panose="02020603050405020304" pitchFamily="18" charset="0"/>
              </a:rPr>
              <a:t>of the landmass of Ethiopia. The temperature and rainfall of this category is highly suitable for </a:t>
            </a:r>
            <a:r>
              <a:rPr lang="en-US" sz="2800" b="1" i="0" u="none" strike="noStrike" baseline="0" dirty="0">
                <a:solidFill>
                  <a:srgbClr val="002060"/>
                </a:solidFill>
                <a:latin typeface="Times New Roman" panose="02020603050405020304" pitchFamily="18" charset="0"/>
              </a:rPr>
              <a:t>majority of crops grown </a:t>
            </a:r>
            <a:r>
              <a:rPr lang="en-US" sz="2800" b="0" i="0" u="none" strike="noStrike" baseline="0" dirty="0">
                <a:solidFill>
                  <a:srgbClr val="000000"/>
                </a:solidFill>
                <a:latin typeface="Times New Roman" panose="02020603050405020304" pitchFamily="18" charset="0"/>
              </a:rPr>
              <a:t>in Ethiopia. Hence, the zone includes </a:t>
            </a:r>
            <a:r>
              <a:rPr lang="en-US" sz="2800" b="1" i="0" u="none" strike="noStrike" baseline="0" dirty="0">
                <a:solidFill>
                  <a:srgbClr val="002060"/>
                </a:solidFill>
                <a:latin typeface="Times New Roman" panose="02020603050405020304" pitchFamily="18" charset="0"/>
              </a:rPr>
              <a:t>most of the agricultural land</a:t>
            </a:r>
            <a:r>
              <a:rPr lang="en-US" sz="2800" b="1" i="0" u="none" strike="noStrike" baseline="0" dirty="0">
                <a:solidFill>
                  <a:srgbClr val="000000"/>
                </a:solidFill>
                <a:latin typeface="Times New Roman" panose="02020603050405020304" pitchFamily="18" charset="0"/>
              </a:rPr>
              <a:t>. </a:t>
            </a:r>
            <a:endParaRPr lang="en-US" sz="2800" b="1" i="0" u="none" strike="noStrike" baseline="0" dirty="0">
              <a:solidFill>
                <a:srgbClr val="000000"/>
              </a:solidFill>
              <a:latin typeface="Times New Roman" panose="02020603050405020304" pitchFamily="18" charset="0"/>
            </a:endParaRPr>
          </a:p>
          <a:p>
            <a:r>
              <a:rPr lang="en-US" sz="2800" b="1" i="1" u="none" strike="noStrike" baseline="0" dirty="0" err="1">
                <a:solidFill>
                  <a:srgbClr val="000000"/>
                </a:solidFill>
                <a:latin typeface="Times New Roman" panose="02020603050405020304" pitchFamily="18" charset="0"/>
              </a:rPr>
              <a:t>Kolla</a:t>
            </a:r>
            <a:r>
              <a:rPr lang="en-US" sz="2800" b="1" i="1" u="none" strike="noStrike" baseline="0" dirty="0">
                <a:solidFill>
                  <a:srgbClr val="000000"/>
                </a:solidFill>
                <a:latin typeface="Times New Roman" panose="02020603050405020304" pitchFamily="18" charset="0"/>
              </a:rPr>
              <a:t> Zone :-A</a:t>
            </a:r>
            <a:r>
              <a:rPr lang="en-US" sz="2800" b="0" i="0" u="none" strike="noStrike" baseline="0" dirty="0">
                <a:solidFill>
                  <a:srgbClr val="000000"/>
                </a:solidFill>
                <a:latin typeface="Times New Roman" panose="02020603050405020304" pitchFamily="18" charset="0"/>
              </a:rPr>
              <a:t>nnual rainfall can be as high as </a:t>
            </a:r>
            <a:r>
              <a:rPr lang="en-US" sz="2800" b="1" i="0" u="none" strike="noStrike" baseline="0" dirty="0">
                <a:solidFill>
                  <a:srgbClr val="002060"/>
                </a:solidFill>
                <a:latin typeface="Times New Roman" panose="02020603050405020304" pitchFamily="18" charset="0"/>
              </a:rPr>
              <a:t>1,500 mm </a:t>
            </a:r>
            <a:r>
              <a:rPr lang="en-US" sz="2800" b="0" i="0" u="none" strike="noStrike" baseline="0" dirty="0">
                <a:solidFill>
                  <a:srgbClr val="000000"/>
                </a:solidFill>
                <a:latin typeface="Times New Roman" panose="02020603050405020304" pitchFamily="18" charset="0"/>
              </a:rPr>
              <a:t>in the wet western lowlands of </a:t>
            </a:r>
            <a:r>
              <a:rPr lang="en-US" sz="2800" b="0" i="0" u="none" strike="noStrike" baseline="0" dirty="0" err="1">
                <a:solidFill>
                  <a:srgbClr val="000000"/>
                </a:solidFill>
                <a:latin typeface="Times New Roman" panose="02020603050405020304" pitchFamily="18" charset="0"/>
              </a:rPr>
              <a:t>Gambella</a:t>
            </a:r>
            <a:r>
              <a:rPr lang="en-US" sz="2800" b="0" i="0" u="none" strike="noStrike" baseline="0" dirty="0">
                <a:solidFill>
                  <a:srgbClr val="000000"/>
                </a:solidFill>
                <a:latin typeface="Times New Roman" panose="02020603050405020304" pitchFamily="18" charset="0"/>
              </a:rPr>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370114"/>
            <a:ext cx="11484429" cy="6248400"/>
          </a:xfrm>
        </p:spPr>
        <p:txBody>
          <a:bodyPr>
            <a:normAutofit/>
          </a:bodyPr>
          <a:lstStyle/>
          <a:p>
            <a:pPr marL="0" indent="0">
              <a:buNone/>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5.4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mj-cs"/>
              </a:rPr>
              <a:t>Agro</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-ecological Zones of Ethiopia…</a:t>
            </a:r>
            <a:endParaRPr lang="en-US" b="1" i="1" u="none" strike="noStrike" baseline="0" dirty="0">
              <a:solidFill>
                <a:srgbClr val="000000"/>
              </a:solidFill>
              <a:latin typeface="Times New Roman" panose="02020603050405020304" pitchFamily="18" charset="0"/>
            </a:endParaRPr>
          </a:p>
          <a:p>
            <a:r>
              <a:rPr lang="en-US" b="1" i="1" u="none" strike="noStrike" baseline="0" dirty="0" err="1">
                <a:solidFill>
                  <a:srgbClr val="000000"/>
                </a:solidFill>
                <a:latin typeface="Times New Roman" panose="02020603050405020304" pitchFamily="18" charset="0"/>
              </a:rPr>
              <a:t>Bereha</a:t>
            </a:r>
            <a:r>
              <a:rPr lang="en-US" b="1" i="1" u="none" strike="noStrike" baseline="0" dirty="0">
                <a:solidFill>
                  <a:srgbClr val="000000"/>
                </a:solidFill>
                <a:latin typeface="Times New Roman" panose="02020603050405020304" pitchFamily="18" charset="0"/>
              </a:rPr>
              <a:t> Zone :-</a:t>
            </a:r>
            <a:r>
              <a:rPr lang="en-US" b="0" i="0" u="none" strike="noStrike" baseline="0" dirty="0">
                <a:solidFill>
                  <a:srgbClr val="000000"/>
                </a:solidFill>
                <a:latin typeface="Times New Roman" panose="02020603050405020304" pitchFamily="18" charset="0"/>
              </a:rPr>
              <a:t>Strong wind, high temperature, low relative humidity, and little cloud cover usually characterize </a:t>
            </a:r>
            <a:r>
              <a:rPr lang="en-US" b="0" i="0" u="none" strike="noStrike" baseline="0" dirty="0" err="1">
                <a:solidFill>
                  <a:srgbClr val="000000"/>
                </a:solidFill>
                <a:latin typeface="Times New Roman" panose="02020603050405020304" pitchFamily="18" charset="0"/>
              </a:rPr>
              <a:t>Bereha</a:t>
            </a:r>
            <a:r>
              <a:rPr lang="en-US" b="0" i="0" u="none" strike="noStrike" baseline="0" dirty="0">
                <a:solidFill>
                  <a:srgbClr val="000000"/>
                </a:solidFill>
                <a:latin typeface="Times New Roman" panose="02020603050405020304" pitchFamily="18" charset="0"/>
              </a:rPr>
              <a:t>. </a:t>
            </a:r>
            <a:endParaRPr lang="en-US" b="0" i="0" u="none" strike="noStrike" baseline="0" dirty="0">
              <a:solidFill>
                <a:srgbClr val="000000"/>
              </a:solidFill>
              <a:latin typeface="Times New Roman" panose="02020603050405020304" pitchFamily="18" charset="0"/>
            </a:endParaRPr>
          </a:p>
          <a:p>
            <a:pPr lvl="1"/>
            <a:r>
              <a:rPr lang="en-US" sz="2800" b="0" i="0" u="none" strike="noStrike" baseline="0" dirty="0">
                <a:solidFill>
                  <a:srgbClr val="000000"/>
                </a:solidFill>
                <a:latin typeface="Times New Roman" panose="02020603050405020304" pitchFamily="18" charset="0"/>
              </a:rPr>
              <a:t>Evapotranspiration is always in excess of rainfall. </a:t>
            </a:r>
            <a:endParaRPr lang="en-US" sz="2800" b="0" i="0" u="none" strike="noStrike" baseline="0" dirty="0">
              <a:solidFill>
                <a:srgbClr val="000000"/>
              </a:solidFill>
              <a:latin typeface="Times New Roman" panose="02020603050405020304" pitchFamily="18" charset="0"/>
            </a:endParaRPr>
          </a:p>
          <a:p>
            <a:pPr lvl="1"/>
            <a:r>
              <a:rPr lang="en-US" sz="2800" b="0" i="0" u="none" strike="noStrike" baseline="0" dirty="0">
                <a:solidFill>
                  <a:srgbClr val="000000"/>
                </a:solidFill>
                <a:latin typeface="Times New Roman" panose="02020603050405020304" pitchFamily="18" charset="0"/>
              </a:rPr>
              <a:t>Djibouti, majority of Somalia, and coastal areas of Eritrea are categorized under </a:t>
            </a:r>
            <a:r>
              <a:rPr lang="en-US" sz="2800" b="0" i="0" u="none" strike="noStrike" baseline="0" dirty="0" err="1">
                <a:solidFill>
                  <a:srgbClr val="000000"/>
                </a:solidFill>
                <a:latin typeface="Times New Roman" panose="02020603050405020304" pitchFamily="18" charset="0"/>
              </a:rPr>
              <a:t>Kolla</a:t>
            </a:r>
            <a:r>
              <a:rPr lang="en-US" sz="2800" b="0" i="0" u="none" strike="noStrike" baseline="0" dirty="0">
                <a:solidFill>
                  <a:srgbClr val="000000"/>
                </a:solidFill>
                <a:latin typeface="Times New Roman" panose="02020603050405020304" pitchFamily="18" charset="0"/>
              </a:rPr>
              <a:t> and </a:t>
            </a:r>
            <a:r>
              <a:rPr lang="en-US" sz="2800" b="0" i="0" u="none" strike="noStrike" baseline="0" dirty="0" err="1">
                <a:solidFill>
                  <a:srgbClr val="000000"/>
                </a:solidFill>
                <a:latin typeface="Times New Roman" panose="02020603050405020304" pitchFamily="18" charset="0"/>
              </a:rPr>
              <a:t>Bereha</a:t>
            </a:r>
            <a:r>
              <a:rPr lang="en-US" sz="2800" b="0" i="0" u="none" strike="noStrike" baseline="0" dirty="0">
                <a:solidFill>
                  <a:srgbClr val="000000"/>
                </a:solidFill>
                <a:latin typeface="Times New Roman" panose="02020603050405020304" pitchFamily="18" charset="0"/>
              </a:rPr>
              <a:t> zones.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202065"/>
            <a:ext cx="10515600" cy="581706"/>
          </a:xfrm>
        </p:spPr>
        <p:txBody>
          <a:bodyPr>
            <a:normAutofit/>
          </a:bodyPr>
          <a:lstStyle/>
          <a:p>
            <a:r>
              <a:rPr lang="en-US" sz="2800" b="1" i="0" u="none" strike="noStrike" baseline="0" dirty="0">
                <a:solidFill>
                  <a:srgbClr val="000000"/>
                </a:solidFill>
                <a:latin typeface="Times New Roman" panose="02020603050405020304" pitchFamily="18" charset="0"/>
              </a:rPr>
              <a:t>5.2. Elements and Controls of Weather and Climate </a:t>
            </a:r>
            <a:endParaRPr lang="en-US" sz="2800" dirty="0"/>
          </a:p>
        </p:txBody>
      </p:sp>
      <p:pic>
        <p:nvPicPr>
          <p:cNvPr id="5" name="Content Placeholder 4"/>
          <p:cNvPicPr>
            <a:picLocks noGrp="1" noChangeAspect="1"/>
          </p:cNvPicPr>
          <p:nvPr>
            <p:ph idx="1"/>
          </p:nvPr>
        </p:nvPicPr>
        <p:blipFill>
          <a:blip r:embed="rId1"/>
          <a:stretch>
            <a:fillRect/>
          </a:stretch>
        </p:blipFill>
        <p:spPr>
          <a:xfrm>
            <a:off x="481444" y="968829"/>
            <a:ext cx="11177156" cy="4898571"/>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2648"/>
            <a:ext cx="10515600" cy="538389"/>
          </a:xfrm>
        </p:spPr>
        <p:txBody>
          <a:bodyPr>
            <a:noAutofit/>
          </a:bodyPr>
          <a:lstStyle/>
          <a:p>
            <a:pPr algn="ctr"/>
            <a:br>
              <a:rPr lang="en-US" sz="3200" b="1" i="0" u="none" strike="noStrike" baseline="0" dirty="0">
                <a:solidFill>
                  <a:srgbClr val="000000"/>
                </a:solidFill>
                <a:latin typeface="Times New Roman" panose="02020603050405020304" pitchFamily="18" charset="0"/>
              </a:rPr>
            </a:br>
            <a:r>
              <a:rPr lang="en-US" sz="3200" b="1" i="0" u="none" strike="noStrike" baseline="0" dirty="0">
                <a:solidFill>
                  <a:srgbClr val="000000"/>
                </a:solidFill>
                <a:latin typeface="Times New Roman" panose="02020603050405020304" pitchFamily="18" charset="0"/>
              </a:rPr>
              <a:t>5.5. Climate Change/Global Warming: Causes, Consequences and Response Mechanisms</a:t>
            </a:r>
            <a:endParaRPr lang="en-US" sz="3200" dirty="0"/>
          </a:p>
        </p:txBody>
      </p:sp>
      <p:sp>
        <p:nvSpPr>
          <p:cNvPr id="3" name="Content Placeholder 2"/>
          <p:cNvSpPr>
            <a:spLocks noGrp="1"/>
          </p:cNvSpPr>
          <p:nvPr>
            <p:ph idx="1"/>
          </p:nvPr>
        </p:nvSpPr>
        <p:spPr>
          <a:xfrm>
            <a:off x="283028" y="1148081"/>
            <a:ext cx="11625943" cy="5567272"/>
          </a:xfrm>
        </p:spPr>
        <p:txBody>
          <a:bodyPr/>
          <a:lstStyle/>
          <a:p>
            <a:r>
              <a:rPr lang="en-US" sz="2800" b="0" i="0" u="none" strike="noStrike" baseline="0" dirty="0">
                <a:solidFill>
                  <a:srgbClr val="000000"/>
                </a:solidFill>
                <a:latin typeface="Times New Roman" panose="02020603050405020304" pitchFamily="18" charset="0"/>
              </a:rPr>
              <a:t>It refers to any </a:t>
            </a:r>
            <a:r>
              <a:rPr lang="en-US" sz="2800" b="1" i="0" u="none" strike="noStrike" baseline="0" dirty="0">
                <a:solidFill>
                  <a:srgbClr val="002060"/>
                </a:solidFill>
                <a:latin typeface="Times New Roman" panose="02020603050405020304" pitchFamily="18" charset="0"/>
              </a:rPr>
              <a:t>change in climate over time</a:t>
            </a:r>
            <a:r>
              <a:rPr lang="en-US" sz="2800" b="0" i="0" u="none" strike="noStrike" baseline="0" dirty="0">
                <a:solidFill>
                  <a:srgbClr val="000000"/>
                </a:solidFill>
                <a:latin typeface="Times New Roman" panose="02020603050405020304" pitchFamily="18" charset="0"/>
              </a:rPr>
              <a:t>, due to either </a:t>
            </a:r>
            <a:r>
              <a:rPr lang="en-US" sz="2800" b="1" i="0" u="none" strike="noStrike" baseline="0" dirty="0">
                <a:solidFill>
                  <a:srgbClr val="002060"/>
                </a:solidFill>
                <a:latin typeface="Times New Roman" panose="02020603050405020304" pitchFamily="18" charset="0"/>
              </a:rPr>
              <a:t>natural variability </a:t>
            </a:r>
            <a:r>
              <a:rPr lang="en-US" sz="2800" b="0" i="0" u="none" strike="noStrike" baseline="0" dirty="0">
                <a:solidFill>
                  <a:srgbClr val="000000"/>
                </a:solidFill>
                <a:latin typeface="Times New Roman" panose="02020603050405020304" pitchFamily="18" charset="0"/>
              </a:rPr>
              <a:t>or </a:t>
            </a:r>
            <a:r>
              <a:rPr lang="en-US" sz="2800" b="1" i="0" u="none" strike="noStrike" baseline="0" dirty="0">
                <a:solidFill>
                  <a:srgbClr val="002060"/>
                </a:solidFill>
                <a:latin typeface="Times New Roman" panose="02020603050405020304" pitchFamily="18" charset="0"/>
              </a:rPr>
              <a:t>human activities</a:t>
            </a:r>
            <a:r>
              <a:rPr lang="en-US" sz="2800" b="0" i="0" u="none" strike="noStrike" baseline="0" dirty="0">
                <a:solidFill>
                  <a:srgbClr val="000000"/>
                </a:solidFill>
                <a:latin typeface="Times New Roman" panose="02020603050405020304" pitchFamily="18" charset="0"/>
              </a:rPr>
              <a:t>.</a:t>
            </a:r>
            <a:endParaRPr lang="en-US" sz="2800" b="0" i="0" u="none" strike="noStrike" baseline="0" dirty="0">
              <a:solidFill>
                <a:srgbClr val="000000"/>
              </a:solidFill>
              <a:latin typeface="Times New Roman" panose="02020603050405020304" pitchFamily="18" charset="0"/>
            </a:endParaRPr>
          </a:p>
          <a:p>
            <a:pPr marL="0" indent="0">
              <a:buNone/>
            </a:pPr>
            <a:r>
              <a:rPr lang="en-US" sz="2800" b="1" i="0" u="none" strike="noStrike" baseline="0" dirty="0">
                <a:solidFill>
                  <a:srgbClr val="000000"/>
                </a:solidFill>
                <a:latin typeface="Times New Roman" panose="02020603050405020304" pitchFamily="18" charset="0"/>
              </a:rPr>
              <a:t>5.5.1. Current Trends of Climate in Ethiopia</a:t>
            </a:r>
            <a:endParaRPr lang="en-US" sz="2800" b="1"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Ethiopia ranked </a:t>
            </a:r>
            <a:r>
              <a:rPr lang="en-US" sz="2800" b="1" i="0" u="none" strike="noStrike" baseline="0" dirty="0">
                <a:solidFill>
                  <a:srgbClr val="002060"/>
                </a:solidFill>
                <a:latin typeface="Times New Roman" panose="02020603050405020304" pitchFamily="18" charset="0"/>
              </a:rPr>
              <a:t>5th out of 184 </a:t>
            </a:r>
            <a:r>
              <a:rPr lang="en-US" sz="2800" b="0" i="0" u="none" strike="noStrike" baseline="0" dirty="0">
                <a:solidFill>
                  <a:srgbClr val="000000"/>
                </a:solidFill>
                <a:latin typeface="Times New Roman" panose="02020603050405020304" pitchFamily="18" charset="0"/>
              </a:rPr>
              <a:t>countries in terms of its </a:t>
            </a:r>
            <a:r>
              <a:rPr lang="en-US" sz="2800" b="1" i="0" u="none" strike="noStrike" baseline="0" dirty="0">
                <a:solidFill>
                  <a:srgbClr val="002060"/>
                </a:solidFill>
                <a:latin typeface="Times New Roman" panose="02020603050405020304" pitchFamily="18" charset="0"/>
              </a:rPr>
              <a:t>risk of drought</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1" i="0" u="none" strike="noStrike" baseline="0" dirty="0">
                <a:solidFill>
                  <a:srgbClr val="002060"/>
                </a:solidFill>
                <a:latin typeface="Times New Roman" panose="02020603050405020304" pitchFamily="18" charset="0"/>
              </a:rPr>
              <a:t>12 extreme drought </a:t>
            </a:r>
            <a:r>
              <a:rPr lang="en-US" sz="2800" b="0" i="0" u="none" strike="noStrike" baseline="0" dirty="0">
                <a:solidFill>
                  <a:srgbClr val="000000"/>
                </a:solidFill>
                <a:latin typeface="Times New Roman" panose="02020603050405020304" pitchFamily="18" charset="0"/>
              </a:rPr>
              <a:t>events were recorded between </a:t>
            </a:r>
            <a:r>
              <a:rPr lang="en-US" sz="2800" b="0" i="0" u="none" strike="noStrike" baseline="0" dirty="0">
                <a:solidFill>
                  <a:srgbClr val="002060"/>
                </a:solidFill>
                <a:latin typeface="Times New Roman" panose="02020603050405020304" pitchFamily="18" charset="0"/>
              </a:rPr>
              <a:t>1900 and 2010. </a:t>
            </a:r>
            <a:endParaRPr lang="en-US" sz="2800" b="0" i="0" u="none" strike="noStrike" baseline="0" dirty="0">
              <a:solidFill>
                <a:srgbClr val="002060"/>
              </a:solidFill>
              <a:latin typeface="Times New Roman" panose="02020603050405020304" pitchFamily="18" charset="0"/>
            </a:endParaRPr>
          </a:p>
          <a:p>
            <a:pPr algn="just"/>
            <a:r>
              <a:rPr lang="en-US" b="1" dirty="0">
                <a:solidFill>
                  <a:srgbClr val="002060"/>
                </a:solidFill>
                <a:latin typeface="Times New Roman" panose="02020603050405020304" pitchFamily="18" charset="0"/>
              </a:rPr>
              <a:t>7</a:t>
            </a:r>
            <a:r>
              <a:rPr lang="en-US" sz="2800" b="0" i="0" u="none" strike="noStrike" baseline="0" dirty="0">
                <a:solidFill>
                  <a:srgbClr val="000000"/>
                </a:solidFill>
                <a:latin typeface="Times New Roman" panose="02020603050405020304" pitchFamily="18" charset="0"/>
              </a:rPr>
              <a:t> of the drought events occurred </a:t>
            </a:r>
            <a:r>
              <a:rPr lang="en-US" sz="2800" b="1" i="0" u="none" strike="noStrike" baseline="0" dirty="0">
                <a:solidFill>
                  <a:srgbClr val="002060"/>
                </a:solidFill>
                <a:latin typeface="Times New Roman" panose="02020603050405020304" pitchFamily="18" charset="0"/>
              </a:rPr>
              <a:t>since 1980</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majority of these resulted in famines.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severe drought of </a:t>
            </a:r>
            <a:r>
              <a:rPr lang="en-US" sz="2800" b="1" i="0" u="none" strike="noStrike" baseline="0" dirty="0">
                <a:solidFill>
                  <a:srgbClr val="002060"/>
                </a:solidFill>
                <a:latin typeface="Times New Roman" panose="02020603050405020304" pitchFamily="18" charset="0"/>
              </a:rPr>
              <a:t>2015-2016</a:t>
            </a:r>
            <a:r>
              <a:rPr lang="en-US" sz="2800" b="0" i="0" u="none" strike="noStrike" baseline="0" dirty="0">
                <a:solidFill>
                  <a:srgbClr val="000000"/>
                </a:solidFill>
                <a:latin typeface="Times New Roman" panose="02020603050405020304" pitchFamily="18" charset="0"/>
              </a:rPr>
              <a:t> was exacerbated by the strongest El Nino that caused successive </a:t>
            </a:r>
            <a:r>
              <a:rPr lang="en-US" sz="2800" b="1" i="0" u="none" strike="noStrike" baseline="0" dirty="0">
                <a:solidFill>
                  <a:srgbClr val="002060"/>
                </a:solidFill>
                <a:latin typeface="Times New Roman" panose="02020603050405020304" pitchFamily="18" charset="0"/>
              </a:rPr>
              <a:t>harvest failures and widespread livestock deaths</a:t>
            </a:r>
            <a:r>
              <a:rPr lang="en-US" sz="2800" b="0" i="0" u="none" strike="noStrike" baseline="0" dirty="0">
                <a:solidFill>
                  <a:srgbClr val="000000"/>
                </a:solidFill>
                <a:latin typeface="Times New Roman" panose="02020603050405020304" pitchFamily="18" charset="0"/>
              </a:rPr>
              <a:t> in some regions.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829"/>
            <a:ext cx="10515600" cy="443411"/>
          </a:xfrm>
        </p:spPr>
        <p:txBody>
          <a:bodyPr>
            <a:normAutofit fontScale="90000"/>
          </a:bodyPr>
          <a:lstStyle/>
          <a:p>
            <a:r>
              <a:rPr lang="en-US" sz="3200" b="1" i="1" u="none" strike="noStrike" baseline="0" dirty="0">
                <a:solidFill>
                  <a:srgbClr val="000000"/>
                </a:solidFill>
                <a:latin typeface="Times New Roman" panose="02020603050405020304" pitchFamily="18" charset="0"/>
              </a:rPr>
              <a:t>Trends in Temperature Variability</a:t>
            </a:r>
            <a:endParaRPr lang="en-US" sz="3200" dirty="0"/>
          </a:p>
        </p:txBody>
      </p:sp>
      <p:sp>
        <p:nvSpPr>
          <p:cNvPr id="3" name="Content Placeholder 2"/>
          <p:cNvSpPr>
            <a:spLocks noGrp="1"/>
          </p:cNvSpPr>
          <p:nvPr>
            <p:ph idx="1"/>
          </p:nvPr>
        </p:nvSpPr>
        <p:spPr>
          <a:xfrm>
            <a:off x="142240" y="650240"/>
            <a:ext cx="11734074" cy="6000931"/>
          </a:xfrm>
        </p:spPr>
        <p:txBody>
          <a:bodyPr/>
          <a:lstStyle/>
          <a:p>
            <a:pPr algn="just"/>
            <a:r>
              <a:rPr lang="en-US" sz="2800" b="0" i="0" u="none" strike="noStrike" baseline="0" dirty="0">
                <a:solidFill>
                  <a:srgbClr val="000000"/>
                </a:solidFill>
                <a:latin typeface="Times New Roman" panose="02020603050405020304" pitchFamily="18" charset="0"/>
              </a:rPr>
              <a:t>Mean annual </a:t>
            </a:r>
            <a:r>
              <a:rPr lang="en-US" sz="2800" b="0" i="1" u="none" strike="noStrike" baseline="0" dirty="0">
                <a:solidFill>
                  <a:srgbClr val="000000"/>
                </a:solidFill>
                <a:latin typeface="Times New Roman" panose="02020603050405020304" pitchFamily="18" charset="0"/>
              </a:rPr>
              <a:t>temperature </a:t>
            </a:r>
            <a:r>
              <a:rPr lang="en-US" sz="2800" b="0" i="0" u="none" strike="noStrike" baseline="0" dirty="0">
                <a:solidFill>
                  <a:srgbClr val="000000"/>
                </a:solidFill>
                <a:latin typeface="Times New Roman" panose="02020603050405020304" pitchFamily="18" charset="0"/>
              </a:rPr>
              <a:t>has shown </a:t>
            </a:r>
            <a:r>
              <a:rPr lang="en-US" sz="2800" b="1" i="0" u="none" strike="noStrike" baseline="0" dirty="0">
                <a:solidFill>
                  <a:srgbClr val="002060"/>
                </a:solidFill>
                <a:latin typeface="Times New Roman" panose="02020603050405020304" pitchFamily="18" charset="0"/>
              </a:rPr>
              <a:t>0.2°C to 0.28°C</a:t>
            </a:r>
            <a:r>
              <a:rPr lang="en-US" sz="2800" b="0" i="0" u="none" strike="noStrike" baseline="0" dirty="0">
                <a:solidFill>
                  <a:srgbClr val="000000"/>
                </a:solidFill>
                <a:latin typeface="Times New Roman" panose="02020603050405020304" pitchFamily="18" charset="0"/>
              </a:rPr>
              <a:t> rise per decade over the last </a:t>
            </a:r>
            <a:r>
              <a:rPr lang="en-US" sz="2800" b="1" i="0" u="none" strike="noStrike" baseline="0" dirty="0">
                <a:solidFill>
                  <a:srgbClr val="002060"/>
                </a:solidFill>
                <a:latin typeface="Times New Roman" panose="02020603050405020304" pitchFamily="18" charset="0"/>
              </a:rPr>
              <a:t>40-50 years</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1" u="none" strike="noStrike" baseline="0" dirty="0">
                <a:solidFill>
                  <a:srgbClr val="000000"/>
                </a:solidFill>
                <a:latin typeface="Times New Roman" panose="02020603050405020304" pitchFamily="18" charset="0"/>
              </a:rPr>
              <a:t>A rise in average temperature of about </a:t>
            </a:r>
            <a:r>
              <a:rPr lang="en-US" sz="2800" b="1" i="1" u="none" strike="noStrike" baseline="0" dirty="0">
                <a:solidFill>
                  <a:srgbClr val="002060"/>
                </a:solidFill>
                <a:latin typeface="Times New Roman" panose="02020603050405020304" pitchFamily="18" charset="0"/>
              </a:rPr>
              <a:t>1.3°C </a:t>
            </a:r>
            <a:r>
              <a:rPr lang="en-US" sz="2800" b="0" i="1" u="none" strike="noStrike" baseline="0" dirty="0">
                <a:solidFill>
                  <a:srgbClr val="000000"/>
                </a:solidFill>
                <a:latin typeface="Times New Roman" panose="02020603050405020304" pitchFamily="18" charset="0"/>
              </a:rPr>
              <a:t>has been observed between </a:t>
            </a:r>
            <a:r>
              <a:rPr lang="en-US" sz="2800" b="1" i="1" u="none" strike="noStrike" baseline="0" dirty="0">
                <a:solidFill>
                  <a:srgbClr val="002060"/>
                </a:solidFill>
                <a:latin typeface="Times New Roman" panose="02020603050405020304" pitchFamily="18" charset="0"/>
              </a:rPr>
              <a:t>1960 and 2006</a:t>
            </a:r>
            <a:r>
              <a:rPr lang="en-US" sz="2800" b="0" i="1" u="none" strike="noStrike" baseline="0" dirty="0">
                <a:solidFill>
                  <a:srgbClr val="000000"/>
                </a:solidFill>
                <a:latin typeface="Times New Roman" panose="02020603050405020304" pitchFamily="18" charset="0"/>
              </a:rPr>
              <a:t>. </a:t>
            </a:r>
            <a:endParaRPr lang="en-US" sz="2800" b="0" i="1"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Higher rise in temperature was noted in drier areas in </a:t>
            </a:r>
            <a:r>
              <a:rPr lang="en-US" sz="2800" b="1" i="0" u="none" strike="noStrike" baseline="0" dirty="0">
                <a:solidFill>
                  <a:srgbClr val="002060"/>
                </a:solidFill>
                <a:latin typeface="Times New Roman" panose="02020603050405020304" pitchFamily="18" charset="0"/>
              </a:rPr>
              <a:t>northeast and southeast </a:t>
            </a:r>
            <a:r>
              <a:rPr lang="en-US" sz="2800" b="0" i="0" u="none" strike="noStrike" baseline="0" dirty="0">
                <a:solidFill>
                  <a:srgbClr val="000000"/>
                </a:solidFill>
                <a:latin typeface="Times New Roman" panose="02020603050405020304" pitchFamily="18" charset="0"/>
              </a:rPr>
              <a:t>part of the country. Notably the variability is </a:t>
            </a:r>
            <a:r>
              <a:rPr lang="en-US" sz="2800" b="1" i="0" u="none" strike="noStrike" baseline="0" dirty="0">
                <a:solidFill>
                  <a:srgbClr val="002060"/>
                </a:solidFill>
                <a:latin typeface="Times New Roman" panose="02020603050405020304" pitchFamily="18" charset="0"/>
              </a:rPr>
              <a:t>higher in July-September</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number of </a:t>
            </a:r>
            <a:r>
              <a:rPr lang="en-US" sz="2800" b="1" i="0" u="none" strike="noStrike" baseline="0" dirty="0">
                <a:solidFill>
                  <a:srgbClr val="002060"/>
                </a:solidFill>
                <a:latin typeface="Times New Roman" panose="02020603050405020304" pitchFamily="18" charset="0"/>
              </a:rPr>
              <a:t>“hot days” and “hot nights” </a:t>
            </a:r>
            <a:r>
              <a:rPr lang="en-US" sz="2800" b="0" i="0" u="none" strike="noStrike" baseline="0" dirty="0">
                <a:solidFill>
                  <a:srgbClr val="000000"/>
                </a:solidFill>
                <a:latin typeface="Times New Roman" panose="02020603050405020304" pitchFamily="18" charset="0"/>
              </a:rPr>
              <a:t>has also shown increment. Consequently, the country's </a:t>
            </a:r>
            <a:r>
              <a:rPr lang="en-US" sz="2800" b="1" i="0" u="none" strike="noStrike" baseline="0" dirty="0">
                <a:solidFill>
                  <a:srgbClr val="002060"/>
                </a:solidFill>
                <a:latin typeface="Times New Roman" panose="02020603050405020304" pitchFamily="18" charset="0"/>
              </a:rPr>
              <a:t>minimum temperature </a:t>
            </a:r>
            <a:r>
              <a:rPr lang="en-US" sz="2800" b="0" i="0" u="none" strike="noStrike" baseline="0" dirty="0">
                <a:solidFill>
                  <a:srgbClr val="000000"/>
                </a:solidFill>
                <a:latin typeface="Times New Roman" panose="02020603050405020304" pitchFamily="18" charset="0"/>
              </a:rPr>
              <a:t>has increased with </a:t>
            </a:r>
            <a:r>
              <a:rPr lang="en-US" sz="2800" b="1" i="0" u="none" strike="noStrike" baseline="0" dirty="0">
                <a:solidFill>
                  <a:srgbClr val="002060"/>
                </a:solidFill>
                <a:latin typeface="Times New Roman" panose="02020603050405020304" pitchFamily="18" charset="0"/>
              </a:rPr>
              <a:t>0.37°C to 0.4°C per decade.</a:t>
            </a:r>
            <a:endParaRPr lang="en-US" b="1" dirty="0">
              <a:solidFill>
                <a:srgbClr val="00206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077"/>
            <a:ext cx="10515600" cy="361724"/>
          </a:xfrm>
        </p:spPr>
        <p:txBody>
          <a:bodyPr>
            <a:normAutofit fontScale="90000"/>
          </a:bodyPr>
          <a:lstStyle/>
          <a:p>
            <a:r>
              <a:rPr lang="en-US" sz="3200" b="1" i="1" u="none" strike="noStrike" baseline="0" dirty="0">
                <a:solidFill>
                  <a:srgbClr val="000000"/>
                </a:solidFill>
                <a:latin typeface="Times New Roman" panose="02020603050405020304" pitchFamily="18" charset="0"/>
              </a:rPr>
              <a:t>Trends in Rainfall Variability</a:t>
            </a:r>
            <a:endParaRPr lang="en-US" sz="3200" dirty="0"/>
          </a:p>
        </p:txBody>
      </p:sp>
      <p:sp>
        <p:nvSpPr>
          <p:cNvPr id="3" name="Content Placeholder 2"/>
          <p:cNvSpPr>
            <a:spLocks noGrp="1"/>
          </p:cNvSpPr>
          <p:nvPr>
            <p:ph idx="1"/>
          </p:nvPr>
        </p:nvSpPr>
        <p:spPr>
          <a:xfrm>
            <a:off x="337457" y="660400"/>
            <a:ext cx="11473543" cy="6000524"/>
          </a:xfrm>
        </p:spPr>
        <p:txBody>
          <a:bodyPr/>
          <a:lstStyle/>
          <a:p>
            <a:r>
              <a:rPr lang="en-US" sz="2800" b="1" i="0" u="none" strike="noStrike" baseline="0" dirty="0">
                <a:solidFill>
                  <a:srgbClr val="002060"/>
                </a:solidFill>
                <a:latin typeface="Times New Roman" panose="02020603050405020304" pitchFamily="18" charset="0"/>
              </a:rPr>
              <a:t>Precipitation</a:t>
            </a:r>
            <a:r>
              <a:rPr lang="en-US" sz="2800" b="0" i="0" u="none" strike="noStrike" baseline="0" dirty="0">
                <a:solidFill>
                  <a:srgbClr val="000000"/>
                </a:solidFill>
                <a:latin typeface="Times New Roman" panose="02020603050405020304" pitchFamily="18" charset="0"/>
              </a:rPr>
              <a:t> has remained fairly stable over the last 50 years when averaged over the country.</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Rainfall variability is increasing (and predictability is decreasing) in many parts of the country.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FF0000"/>
                </a:solidFill>
                <a:latin typeface="Times New Roman" panose="02020603050405020304" pitchFamily="18" charset="0"/>
              </a:rPr>
              <a:t>In some regions, total average rainfall is showing decline. </a:t>
            </a:r>
            <a:endParaRPr lang="en-US" sz="2800" b="0" i="0" u="none" strike="noStrike" baseline="0" dirty="0">
              <a:solidFill>
                <a:srgbClr val="FF0000"/>
              </a:solidFill>
              <a:latin typeface="Times New Roman" panose="02020603050405020304" pitchFamily="18" charset="0"/>
            </a:endParaRPr>
          </a:p>
          <a:p>
            <a:pPr lvl="1" algn="just"/>
            <a:r>
              <a:rPr lang="en-US" sz="2800" b="0" i="0" u="none" strike="noStrike" baseline="0" dirty="0">
                <a:solidFill>
                  <a:srgbClr val="FF0000"/>
                </a:solidFill>
                <a:latin typeface="Times New Roman" panose="02020603050405020304" pitchFamily="18" charset="0"/>
              </a:rPr>
              <a:t>For instance, parts of southern, south-western and south-eastern regions receiving </a:t>
            </a:r>
            <a:r>
              <a:rPr lang="en-US" sz="2800" b="1" i="0" u="none" strike="noStrike" baseline="0" dirty="0">
                <a:solidFill>
                  <a:srgbClr val="FF0000"/>
                </a:solidFill>
                <a:latin typeface="Times New Roman" panose="02020603050405020304" pitchFamily="18" charset="0"/>
              </a:rPr>
              <a:t>Spring and Summer </a:t>
            </a:r>
            <a:r>
              <a:rPr lang="en-US" sz="2800" b="0" i="0" u="none" strike="noStrike" baseline="0" dirty="0">
                <a:solidFill>
                  <a:srgbClr val="FF0000"/>
                </a:solidFill>
                <a:latin typeface="Times New Roman" panose="02020603050405020304" pitchFamily="18" charset="0"/>
              </a:rPr>
              <a:t>rainfall have shown </a:t>
            </a:r>
            <a:r>
              <a:rPr lang="en-US" sz="2800" b="1" i="0" u="none" strike="noStrike" baseline="0" dirty="0">
                <a:solidFill>
                  <a:srgbClr val="FF0000"/>
                </a:solidFill>
                <a:latin typeface="Times New Roman" panose="02020603050405020304" pitchFamily="18" charset="0"/>
              </a:rPr>
              <a:t>decline by 15-20% between 1975 and 2010.</a:t>
            </a:r>
            <a:endParaRPr lang="en-US" sz="2800" b="1" i="0" u="none" strike="noStrike" baseline="0" dirty="0">
              <a:solidFill>
                <a:srgbClr val="FF0000"/>
              </a:solidFill>
              <a:latin typeface="Times New Roman" panose="02020603050405020304" pitchFamily="18" charset="0"/>
            </a:endParaRPr>
          </a:p>
          <a:p>
            <a:pPr algn="just"/>
            <a:r>
              <a:rPr lang="en-US" b="0" i="0" u="none" strike="noStrike" baseline="0" dirty="0">
                <a:solidFill>
                  <a:srgbClr val="000000"/>
                </a:solidFill>
                <a:latin typeface="Times New Roman" panose="02020603050405020304" pitchFamily="18" charset="0"/>
              </a:rPr>
              <a:t>Changes in temperature and rainfall increase the </a:t>
            </a:r>
            <a:r>
              <a:rPr lang="en-US" b="1" i="0" u="none" strike="noStrike" baseline="0" dirty="0">
                <a:solidFill>
                  <a:srgbClr val="002060"/>
                </a:solidFill>
                <a:latin typeface="Times New Roman" panose="02020603050405020304" pitchFamily="18" charset="0"/>
              </a:rPr>
              <a:t>frequency and severity of extreme events.</a:t>
            </a:r>
            <a:endParaRPr lang="en-US" b="1" dirty="0">
              <a:solidFill>
                <a:srgbClr val="00206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772"/>
            <a:ext cx="10515600" cy="397508"/>
          </a:xfrm>
        </p:spPr>
        <p:txBody>
          <a:bodyPr>
            <a:normAutofit fontScale="90000"/>
          </a:bodyPr>
          <a:lstStyle/>
          <a:p>
            <a:r>
              <a:rPr lang="en-US" sz="2800" b="1" i="0" u="none" strike="noStrike" baseline="0" dirty="0">
                <a:solidFill>
                  <a:srgbClr val="000000"/>
                </a:solidFill>
                <a:latin typeface="Times New Roman" panose="02020603050405020304" pitchFamily="18" charset="0"/>
              </a:rPr>
              <a:t>5.5.2. Causes of Climate Change</a:t>
            </a:r>
            <a:endParaRPr lang="en-US" sz="2800" dirty="0"/>
          </a:p>
        </p:txBody>
      </p:sp>
      <p:sp>
        <p:nvSpPr>
          <p:cNvPr id="3" name="Content Placeholder 2"/>
          <p:cNvSpPr>
            <a:spLocks noGrp="1"/>
          </p:cNvSpPr>
          <p:nvPr>
            <p:ph idx="1"/>
          </p:nvPr>
        </p:nvSpPr>
        <p:spPr>
          <a:xfrm>
            <a:off x="203200" y="721360"/>
            <a:ext cx="11716657" cy="5923914"/>
          </a:xfrm>
        </p:spPr>
        <p:txBody>
          <a:bodyPr>
            <a:normAutofit/>
          </a:bodyPr>
          <a:lstStyle/>
          <a:p>
            <a:r>
              <a:rPr lang="en-US" dirty="0">
                <a:solidFill>
                  <a:srgbClr val="000000"/>
                </a:solidFill>
                <a:latin typeface="Times New Roman" panose="02020603050405020304" pitchFamily="18" charset="0"/>
              </a:rPr>
              <a:t>G</a:t>
            </a:r>
            <a:r>
              <a:rPr lang="en-US" sz="2800" b="0" i="0" u="none" strike="noStrike" baseline="0" dirty="0">
                <a:solidFill>
                  <a:srgbClr val="000000"/>
                </a:solidFill>
                <a:latin typeface="Times New Roman" panose="02020603050405020304" pitchFamily="18" charset="0"/>
              </a:rPr>
              <a:t>enerally categorized as anthropogenic/manmade and natural causes.</a:t>
            </a:r>
            <a:endParaRPr lang="en-US" sz="2800" b="0" i="0" u="none" strike="noStrike" baseline="0" dirty="0">
              <a:solidFill>
                <a:srgbClr val="000000"/>
              </a:solidFill>
              <a:latin typeface="Times New Roman" panose="02020603050405020304" pitchFamily="18" charset="0"/>
            </a:endParaRPr>
          </a:p>
          <a:p>
            <a:pPr marL="0" indent="0" algn="l">
              <a:buNone/>
            </a:pPr>
            <a:r>
              <a:rPr lang="en-US" b="1" i="0" u="none" strike="noStrike" baseline="0" dirty="0">
                <a:solidFill>
                  <a:srgbClr val="000000"/>
                </a:solidFill>
                <a:latin typeface="Times New Roman" panose="02020603050405020304" pitchFamily="18" charset="0"/>
              </a:rPr>
              <a:t>A. </a:t>
            </a:r>
            <a:r>
              <a:rPr lang="en-US" b="1" i="1" u="none" strike="noStrike" baseline="0" dirty="0">
                <a:solidFill>
                  <a:srgbClr val="000000"/>
                </a:solidFill>
                <a:latin typeface="Times New Roman" panose="02020603050405020304" pitchFamily="18" charset="0"/>
              </a:rPr>
              <a:t>Natural Causes :-</a:t>
            </a:r>
            <a:endParaRPr lang="en-US" sz="3200" b="0" i="0" u="none" strike="noStrike" baseline="0" dirty="0">
              <a:solidFill>
                <a:srgbClr val="000000"/>
              </a:solidFill>
              <a:latin typeface="Times New Roman" panose="02020603050405020304" pitchFamily="18" charset="0"/>
            </a:endParaRPr>
          </a:p>
          <a:p>
            <a:pPr lvl="1"/>
            <a:r>
              <a:rPr lang="en-US" sz="2800" b="1" i="1" u="none" strike="noStrike" baseline="0" dirty="0">
                <a:solidFill>
                  <a:srgbClr val="000000"/>
                </a:solidFill>
                <a:latin typeface="Times New Roman" panose="02020603050405020304" pitchFamily="18" charset="0"/>
              </a:rPr>
              <a:t>Earth orbital changes</a:t>
            </a:r>
            <a:r>
              <a:rPr lang="en-US" sz="2800" b="0" i="0" u="none" strike="noStrike" baseline="0" dirty="0">
                <a:solidFill>
                  <a:srgbClr val="000000"/>
                </a:solidFill>
                <a:latin typeface="Times New Roman" panose="02020603050405020304" pitchFamily="18" charset="0"/>
              </a:rPr>
              <a:t>: The earth is tilted at an angle of 23.5° to the perpendicular plane of its orbital path. </a:t>
            </a:r>
            <a:endParaRPr lang="en-US" sz="2800" b="0" i="0" u="none" strike="noStrike" baseline="0" dirty="0">
              <a:solidFill>
                <a:srgbClr val="000000"/>
              </a:solidFill>
              <a:latin typeface="Times New Roman" panose="02020603050405020304" pitchFamily="18" charset="0"/>
            </a:endParaRPr>
          </a:p>
          <a:p>
            <a:pPr lvl="2">
              <a:buFont typeface="Wingdings" panose="05000000000000000000" pitchFamily="2" charset="2"/>
              <a:buChar char="ü"/>
            </a:pPr>
            <a:r>
              <a:rPr lang="en-US" sz="2800" b="0" i="0" u="none" strike="noStrike" baseline="0" dirty="0">
                <a:solidFill>
                  <a:srgbClr val="000000"/>
                </a:solidFill>
                <a:latin typeface="Times New Roman" panose="02020603050405020304" pitchFamily="18" charset="0"/>
              </a:rPr>
              <a:t>More tilt means warmer summers and colder winters. </a:t>
            </a:r>
            <a:endParaRPr lang="en-US" sz="2800" b="0" i="0" u="none" strike="noStrike" baseline="0" dirty="0">
              <a:solidFill>
                <a:srgbClr val="000000"/>
              </a:solidFill>
              <a:latin typeface="Times New Roman" panose="02020603050405020304" pitchFamily="18" charset="0"/>
            </a:endParaRPr>
          </a:p>
          <a:p>
            <a:pPr lvl="1" algn="just"/>
            <a:r>
              <a:rPr lang="en-US" sz="2800" b="1" i="1" u="none" strike="noStrike" baseline="0" dirty="0">
                <a:solidFill>
                  <a:srgbClr val="000000"/>
                </a:solidFill>
                <a:latin typeface="Times New Roman" panose="02020603050405020304" pitchFamily="18" charset="0"/>
              </a:rPr>
              <a:t>Energy Budget: </a:t>
            </a:r>
            <a:r>
              <a:rPr lang="en-US" sz="2800" b="0" i="0" u="none" strike="noStrike" baseline="0" dirty="0">
                <a:solidFill>
                  <a:srgbClr val="000000"/>
                </a:solidFill>
                <a:latin typeface="Times New Roman" panose="02020603050405020304" pitchFamily="18" charset="0"/>
              </a:rPr>
              <a:t>Although the Sun's energy output appears constant, small changes over an extended period of time can lead to climate changes. Since the Sun was born, 4.5 billion years ago, the star has been very gradually increasing its </a:t>
            </a:r>
            <a:r>
              <a:rPr lang="en-US" sz="2800" b="1" i="0" u="none" strike="noStrike" baseline="0" dirty="0">
                <a:solidFill>
                  <a:srgbClr val="002060"/>
                </a:solidFill>
                <a:latin typeface="Times New Roman" panose="02020603050405020304" pitchFamily="18" charset="0"/>
              </a:rPr>
              <a:t>amount of radiation </a:t>
            </a:r>
            <a:r>
              <a:rPr lang="en-US" sz="2800" b="0" i="0" u="none" strike="noStrike" baseline="0" dirty="0">
                <a:solidFill>
                  <a:srgbClr val="000000"/>
                </a:solidFill>
                <a:latin typeface="Times New Roman" panose="02020603050405020304" pitchFamily="18" charset="0"/>
              </a:rPr>
              <a:t>so that it is </a:t>
            </a:r>
            <a:r>
              <a:rPr lang="en-US" sz="2800" b="1" i="0" u="none" strike="noStrike" baseline="0" dirty="0">
                <a:solidFill>
                  <a:srgbClr val="002060"/>
                </a:solidFill>
                <a:latin typeface="Times New Roman" panose="02020603050405020304" pitchFamily="18" charset="0"/>
              </a:rPr>
              <a:t>now 20% to 30% more intense than it was once.</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r>
              <a:rPr lang="en-US" sz="2800" b="1" i="1" u="none" strike="noStrike" baseline="0" dirty="0">
                <a:solidFill>
                  <a:srgbClr val="000000"/>
                </a:solidFill>
                <a:latin typeface="Times New Roman" panose="02020603050405020304" pitchFamily="18" charset="0"/>
              </a:rPr>
              <a:t>Volcanic eruptions</a:t>
            </a:r>
            <a:r>
              <a:rPr lang="en-US" sz="2800" b="0" i="1"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volcanic eruption releases large volumes of Sulphur dioxide, carbon dioxide, water vapor, dust, and ash into the atmosphere. The release of large volume of gases and ash can increase planetary reflectivity causing atmospheric cooling. </a:t>
            </a:r>
            <a:endParaRPr lang="en-US" sz="2800" b="0" i="0" u="none" strike="noStrike" baseline="0" dirty="0">
              <a:solidFill>
                <a:srgbClr val="000000"/>
              </a:solidFill>
              <a:latin typeface="Times New Roman" panose="02020603050405020304" pitchFamily="18" charset="0"/>
            </a:endParaRPr>
          </a:p>
          <a:p>
            <a:pPr marL="914400" lvl="2" indent="0" algn="just">
              <a:buNone/>
            </a:pPr>
            <a:endParaRPr lang="en-US" sz="2800" b="0" i="0" u="none" strike="noStrike" baseline="0" dirty="0">
              <a:solidFill>
                <a:srgbClr val="000000"/>
              </a:solidFill>
              <a:latin typeface="Times New Roman" panose="02020603050405020304" pitchFamily="18" charset="0"/>
            </a:endParaRPr>
          </a:p>
          <a:p>
            <a:pPr lvl="1"/>
            <a:endParaRPr lang="en-US" b="0" i="0" u="none" strike="noStrike" baseline="0" dirty="0">
              <a:solidFill>
                <a:srgbClr val="000000"/>
              </a:solidFill>
              <a:latin typeface="Times New Roman" panose="02020603050405020304" pitchFamily="18" charset="0"/>
            </a:endParaRPr>
          </a:p>
          <a:p>
            <a:pPr marL="457200" lvl="1" indent="0">
              <a:buNone/>
            </a:pPr>
            <a:endParaRPr lang="en-US" b="0" i="0" u="none" strike="noStrike" baseline="0" dirty="0">
              <a:solidFill>
                <a:srgbClr val="000000"/>
              </a:solidFill>
              <a:latin typeface="Times New Roman" panose="02020603050405020304" pitchFamily="18" charset="0"/>
            </a:endParaRPr>
          </a:p>
          <a:p>
            <a:endParaRPr lang="en-US" b="0" i="0" u="none" strike="noStrike" baseline="0" dirty="0">
              <a:solidFill>
                <a:srgbClr val="000000"/>
              </a:solidFill>
              <a:latin typeface="Times New Roman" panose="02020603050405020304" pitchFamily="18" charset="0"/>
            </a:endParaRPr>
          </a:p>
          <a:p>
            <a:pPr marL="0" indent="0">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19"/>
            <a:ext cx="10515600" cy="483961"/>
          </a:xfrm>
        </p:spPr>
        <p:txBody>
          <a:bodyPr>
            <a:normAutofit fontScale="90000"/>
          </a:bodyPr>
          <a:lstStyle/>
          <a:p>
            <a:br>
              <a:rPr lang="en-US" sz="4800" b="0" i="0" u="none" strike="noStrike" baseline="0" dirty="0">
                <a:solidFill>
                  <a:srgbClr val="000000"/>
                </a:solidFill>
                <a:latin typeface="Times New Roman" panose="02020603050405020304" pitchFamily="18" charset="0"/>
              </a:rPr>
            </a:br>
            <a:r>
              <a:rPr lang="en-US" sz="3100" b="1" i="1" u="none" strike="noStrike" baseline="0" dirty="0">
                <a:solidFill>
                  <a:srgbClr val="000000"/>
                </a:solidFill>
                <a:latin typeface="Times New Roman" panose="02020603050405020304" pitchFamily="18" charset="0"/>
              </a:rPr>
              <a:t>B. Anthropogenic Causes </a:t>
            </a:r>
            <a:br>
              <a:rPr lang="en-US" sz="4400" b="0" i="0" u="none" strike="noStrike" baseline="0" dirty="0">
                <a:solidFill>
                  <a:srgbClr val="000000"/>
                </a:solidFill>
                <a:latin typeface="Times New Roman" panose="02020603050405020304" pitchFamily="18" charset="0"/>
              </a:rPr>
            </a:br>
            <a:endParaRPr lang="en-US" dirty="0"/>
          </a:p>
        </p:txBody>
      </p:sp>
      <p:sp>
        <p:nvSpPr>
          <p:cNvPr id="3" name="Content Placeholder 2"/>
          <p:cNvSpPr>
            <a:spLocks noGrp="1"/>
          </p:cNvSpPr>
          <p:nvPr>
            <p:ph idx="1"/>
          </p:nvPr>
        </p:nvSpPr>
        <p:spPr>
          <a:xfrm>
            <a:off x="326571" y="681035"/>
            <a:ext cx="11462658" cy="5991907"/>
          </a:xfrm>
        </p:spPr>
        <p:txBody>
          <a:bodyPr>
            <a:normAutofit fontScale="92500" lnSpcReduction="10000"/>
          </a:bodyPr>
          <a:lstStyle/>
          <a:p>
            <a:pPr algn="just"/>
            <a:r>
              <a:rPr lang="en-US" sz="2800" b="0" i="0" u="none" strike="noStrike" baseline="0" dirty="0">
                <a:solidFill>
                  <a:srgbClr val="000000"/>
                </a:solidFill>
                <a:latin typeface="Times New Roman" panose="02020603050405020304" pitchFamily="18" charset="0"/>
              </a:rPr>
              <a:t>The </a:t>
            </a:r>
            <a:r>
              <a:rPr lang="en-US" sz="2800" b="1" i="0" u="none" strike="noStrike" baseline="0" dirty="0">
                <a:solidFill>
                  <a:srgbClr val="002060"/>
                </a:solidFill>
                <a:latin typeface="Times New Roman" panose="02020603050405020304" pitchFamily="18" charset="0"/>
              </a:rPr>
              <a:t>industrial activities </a:t>
            </a:r>
            <a:r>
              <a:rPr lang="en-US" sz="2800" b="0" i="0" u="none" strike="noStrike" baseline="0" dirty="0">
                <a:solidFill>
                  <a:srgbClr val="000000"/>
                </a:solidFill>
                <a:latin typeface="Times New Roman" panose="02020603050405020304" pitchFamily="18" charset="0"/>
              </a:rPr>
              <a:t>that our modern civilization depends upon have raised atmospheric carbon dioxide levels from </a:t>
            </a:r>
            <a:r>
              <a:rPr lang="en-US" sz="2800" b="1" i="0" u="none" strike="noStrike" baseline="0" dirty="0">
                <a:solidFill>
                  <a:srgbClr val="002060"/>
                </a:solidFill>
                <a:latin typeface="Times New Roman" panose="02020603050405020304" pitchFamily="18" charset="0"/>
              </a:rPr>
              <a:t>280 parts per million to 400</a:t>
            </a:r>
            <a:r>
              <a:rPr lang="en-US" sz="2800" b="0" i="0" u="none" strike="noStrike" baseline="0" dirty="0">
                <a:solidFill>
                  <a:srgbClr val="000000"/>
                </a:solidFill>
                <a:latin typeface="Times New Roman" panose="02020603050405020304" pitchFamily="18" charset="0"/>
              </a:rPr>
              <a:t> parts per million in the </a:t>
            </a:r>
            <a:r>
              <a:rPr lang="en-US" sz="2800" b="1" i="0" u="none" strike="noStrike" baseline="0" dirty="0">
                <a:solidFill>
                  <a:srgbClr val="002060"/>
                </a:solidFill>
                <a:latin typeface="Times New Roman" panose="02020603050405020304" pitchFamily="18" charset="0"/>
              </a:rPr>
              <a:t>last 150 years</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Human induced greenhouse gases such as </a:t>
            </a:r>
            <a:r>
              <a:rPr lang="en-US" sz="2800" b="1" i="0" u="none" strike="noStrike" baseline="0" dirty="0">
                <a:solidFill>
                  <a:srgbClr val="002060"/>
                </a:solidFill>
                <a:latin typeface="Times New Roman" panose="02020603050405020304" pitchFamily="18" charset="0"/>
              </a:rPr>
              <a:t>carbon dioxide</a:t>
            </a:r>
            <a:r>
              <a:rPr lang="en-US" sz="2800" b="0" i="0" u="none" strike="noStrike" baseline="0" dirty="0">
                <a:solidFill>
                  <a:srgbClr val="000000"/>
                </a:solidFill>
                <a:latin typeface="Times New Roman" panose="02020603050405020304" pitchFamily="18" charset="0"/>
              </a:rPr>
              <a:t>, </a:t>
            </a:r>
            <a:r>
              <a:rPr lang="en-US" sz="2800" b="1" i="0" u="none" strike="noStrike" baseline="0" dirty="0">
                <a:solidFill>
                  <a:srgbClr val="002060"/>
                </a:solidFill>
                <a:latin typeface="Times New Roman" panose="02020603050405020304" pitchFamily="18" charset="0"/>
              </a:rPr>
              <a:t>methane and nitrous oxide</a:t>
            </a:r>
            <a:r>
              <a:rPr lang="en-US" sz="2800" b="0" i="0" u="none" strike="noStrike" baseline="0" dirty="0">
                <a:solidFill>
                  <a:srgbClr val="000000"/>
                </a:solidFill>
                <a:latin typeface="Times New Roman" panose="02020603050405020304" pitchFamily="18" charset="0"/>
              </a:rPr>
              <a:t> have caused much of the observed increase in Earth's temperatures over the past </a:t>
            </a:r>
            <a:r>
              <a:rPr lang="en-US" sz="2800" b="1" i="0" u="none" strike="noStrike" baseline="0" dirty="0">
                <a:solidFill>
                  <a:srgbClr val="002060"/>
                </a:solidFill>
                <a:latin typeface="Times New Roman" panose="02020603050405020304" pitchFamily="18" charset="0"/>
              </a:rPr>
              <a:t>50 years. </a:t>
            </a:r>
            <a:endParaRPr lang="en-US" sz="2800" b="1" i="0" u="none" strike="noStrike" baseline="0" dirty="0">
              <a:solidFill>
                <a:srgbClr val="002060"/>
              </a:solidFill>
              <a:latin typeface="Times New Roman" panose="02020603050405020304" pitchFamily="18" charset="0"/>
            </a:endParaRPr>
          </a:p>
          <a:p>
            <a:pPr algn="just"/>
            <a:r>
              <a:rPr lang="en-US" b="1" dirty="0">
                <a:solidFill>
                  <a:srgbClr val="000000"/>
                </a:solidFill>
                <a:latin typeface="Times New Roman" panose="02020603050405020304" pitchFamily="18" charset="0"/>
              </a:rPr>
              <a:t>A</a:t>
            </a:r>
            <a:r>
              <a:rPr lang="en-US" sz="2800" b="1" i="0" u="none" strike="noStrike" baseline="0" dirty="0">
                <a:solidFill>
                  <a:srgbClr val="000000"/>
                </a:solidFill>
                <a:latin typeface="Times New Roman" panose="02020603050405020304" pitchFamily="18" charset="0"/>
              </a:rPr>
              <a:t>ctivities contributing for the concentrations of greenhouse gases:-</a:t>
            </a:r>
            <a:endParaRPr lang="en-US" sz="2800" b="1" i="0" u="none" strike="noStrike" baseline="0" dirty="0">
              <a:solidFill>
                <a:srgbClr val="000000"/>
              </a:solidFill>
              <a:latin typeface="Times New Roman" panose="02020603050405020304" pitchFamily="18" charset="0"/>
            </a:endParaRPr>
          </a:p>
          <a:p>
            <a:pPr lvl="1" algn="just"/>
            <a:r>
              <a:rPr lang="en-US" sz="2600" b="0" i="0" u="none" strike="noStrike" baseline="0" dirty="0">
                <a:solidFill>
                  <a:srgbClr val="000000"/>
                </a:solidFill>
                <a:latin typeface="Times New Roman" panose="02020603050405020304" pitchFamily="18" charset="0"/>
              </a:rPr>
              <a:t>The decomposition of wastes in landfills, </a:t>
            </a:r>
            <a:endParaRPr lang="en-US" sz="2600" b="0" i="0" u="none" strike="noStrike" baseline="0" dirty="0">
              <a:solidFill>
                <a:srgbClr val="000000"/>
              </a:solidFill>
              <a:latin typeface="Times New Roman" panose="02020603050405020304" pitchFamily="18" charset="0"/>
            </a:endParaRPr>
          </a:p>
          <a:p>
            <a:pPr lvl="1" algn="just"/>
            <a:r>
              <a:rPr lang="en-US" sz="2600" dirty="0">
                <a:solidFill>
                  <a:srgbClr val="000000"/>
                </a:solidFill>
                <a:latin typeface="Times New Roman" panose="02020603050405020304" pitchFamily="18" charset="0"/>
              </a:rPr>
              <a:t>A</a:t>
            </a:r>
            <a:r>
              <a:rPr lang="en-US" sz="2600" b="0" i="0" u="none" strike="noStrike" baseline="0" dirty="0">
                <a:solidFill>
                  <a:srgbClr val="000000"/>
                </a:solidFill>
                <a:latin typeface="Times New Roman" panose="02020603050405020304" pitchFamily="18" charset="0"/>
              </a:rPr>
              <a:t>griculture, ruminant digestion and manure management, </a:t>
            </a:r>
            <a:endParaRPr lang="en-US" sz="2600" b="0" i="0" u="none" strike="noStrike" baseline="0" dirty="0">
              <a:solidFill>
                <a:srgbClr val="000000"/>
              </a:solidFill>
              <a:latin typeface="Times New Roman" panose="02020603050405020304" pitchFamily="18" charset="0"/>
            </a:endParaRPr>
          </a:p>
          <a:p>
            <a:pPr lvl="1" algn="just"/>
            <a:r>
              <a:rPr lang="en-US" sz="2600" dirty="0">
                <a:solidFill>
                  <a:srgbClr val="000000"/>
                </a:solidFill>
                <a:latin typeface="Times New Roman" panose="02020603050405020304" pitchFamily="18" charset="0"/>
              </a:rPr>
              <a:t>S</a:t>
            </a:r>
            <a:r>
              <a:rPr lang="en-US" sz="2600" b="0" i="0" u="none" strike="noStrike" baseline="0" dirty="0">
                <a:solidFill>
                  <a:srgbClr val="000000"/>
                </a:solidFill>
                <a:latin typeface="Times New Roman" panose="02020603050405020304" pitchFamily="18" charset="0"/>
              </a:rPr>
              <a:t>ynthetic compounds manufacturing, </a:t>
            </a:r>
            <a:endParaRPr lang="en-US" sz="2600" b="0" i="0" u="none" strike="noStrike" baseline="0" dirty="0">
              <a:solidFill>
                <a:srgbClr val="000000"/>
              </a:solidFill>
              <a:latin typeface="Times New Roman" panose="02020603050405020304" pitchFamily="18" charset="0"/>
            </a:endParaRPr>
          </a:p>
          <a:p>
            <a:pPr lvl="1" algn="just"/>
            <a:r>
              <a:rPr lang="en-US" sz="2600" dirty="0">
                <a:solidFill>
                  <a:srgbClr val="000000"/>
                </a:solidFill>
                <a:latin typeface="Times New Roman" panose="02020603050405020304" pitchFamily="18" charset="0"/>
              </a:rPr>
              <a:t>C</a:t>
            </a:r>
            <a:r>
              <a:rPr lang="en-US" sz="2600" b="0" i="0" u="none" strike="noStrike" baseline="0" dirty="0">
                <a:solidFill>
                  <a:srgbClr val="000000"/>
                </a:solidFill>
                <a:latin typeface="Times New Roman" panose="02020603050405020304" pitchFamily="18" charset="0"/>
              </a:rPr>
              <a:t>learing of land for agriculture, </a:t>
            </a:r>
            <a:endParaRPr lang="en-US" sz="2600" b="0" i="0" u="none" strike="noStrike" baseline="0" dirty="0">
              <a:solidFill>
                <a:srgbClr val="000000"/>
              </a:solidFill>
              <a:latin typeface="Times New Roman" panose="02020603050405020304" pitchFamily="18" charset="0"/>
            </a:endParaRPr>
          </a:p>
          <a:p>
            <a:pPr lvl="1" algn="just"/>
            <a:r>
              <a:rPr lang="en-US" sz="2600" dirty="0">
                <a:solidFill>
                  <a:srgbClr val="000000"/>
                </a:solidFill>
                <a:latin typeface="Times New Roman" panose="02020603050405020304" pitchFamily="18" charset="0"/>
              </a:rPr>
              <a:t>I</a:t>
            </a:r>
            <a:r>
              <a:rPr lang="en-US" sz="2600" b="0" i="0" u="none" strike="noStrike" baseline="0" dirty="0">
                <a:solidFill>
                  <a:srgbClr val="000000"/>
                </a:solidFill>
                <a:latin typeface="Times New Roman" panose="02020603050405020304" pitchFamily="18" charset="0"/>
              </a:rPr>
              <a:t>ndustrial activities, and other human activities</a:t>
            </a:r>
            <a:endParaRPr lang="en-US" sz="2600"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000000"/>
                </a:solidFill>
                <a:latin typeface="Times New Roman" panose="02020603050405020304" pitchFamily="18" charset="0"/>
              </a:rPr>
              <a:t>The major gases that contribute to the greenhouse effect include </a:t>
            </a:r>
            <a:r>
              <a:rPr lang="en-US" b="1" i="1" u="none" strike="noStrike" baseline="0" dirty="0">
                <a:solidFill>
                  <a:srgbClr val="002060"/>
                </a:solidFill>
                <a:latin typeface="Times New Roman" panose="02020603050405020304" pitchFamily="18" charset="0"/>
              </a:rPr>
              <a:t>Water vapor</a:t>
            </a:r>
            <a:r>
              <a:rPr lang="en-US" b="1" i="0" u="none" strike="noStrike" baseline="0" dirty="0">
                <a:solidFill>
                  <a:srgbClr val="002060"/>
                </a:solidFill>
                <a:latin typeface="Times New Roman" panose="02020603050405020304" pitchFamily="18" charset="0"/>
              </a:rPr>
              <a:t>, </a:t>
            </a:r>
            <a:r>
              <a:rPr lang="en-US" b="1" i="1" u="none" strike="noStrike" baseline="0" dirty="0">
                <a:solidFill>
                  <a:srgbClr val="002060"/>
                </a:solidFill>
                <a:latin typeface="Times New Roman" panose="02020603050405020304" pitchFamily="18" charset="0"/>
              </a:rPr>
              <a:t>Carbon dioxide (CO</a:t>
            </a:r>
            <a:r>
              <a:rPr lang="en-US" sz="1600" b="1" i="1" u="none" strike="noStrike" baseline="0" dirty="0">
                <a:solidFill>
                  <a:srgbClr val="002060"/>
                </a:solidFill>
                <a:latin typeface="Times New Roman" panose="02020603050405020304" pitchFamily="18" charset="0"/>
              </a:rPr>
              <a:t>2</a:t>
            </a:r>
            <a:r>
              <a:rPr lang="en-US" b="1" i="0" u="none" strike="noStrike" baseline="0" dirty="0">
                <a:solidFill>
                  <a:srgbClr val="002060"/>
                </a:solidFill>
                <a:latin typeface="Times New Roman" panose="02020603050405020304" pitchFamily="18" charset="0"/>
              </a:rPr>
              <a:t>), </a:t>
            </a:r>
            <a:r>
              <a:rPr lang="en-US" b="1" i="1" u="none" strike="noStrike" baseline="0" dirty="0">
                <a:solidFill>
                  <a:srgbClr val="002060"/>
                </a:solidFill>
                <a:latin typeface="Times New Roman" panose="02020603050405020304" pitchFamily="18" charset="0"/>
              </a:rPr>
              <a:t>Methane, Nitrous oxide, Chlorofluorocarbons (CFCs).</a:t>
            </a:r>
            <a:r>
              <a:rPr lang="en-US" b="0" i="0" u="none" strike="noStrike" baseline="0" dirty="0">
                <a:solidFill>
                  <a:srgbClr val="000000"/>
                </a:solidFill>
                <a:latin typeface="Times New Roman" panose="02020603050405020304" pitchFamily="18" charset="0"/>
              </a:rPr>
              <a:t>Although methane is less abundant in atmosphere, it is by far more active greenhouse gas than carbon dioxide.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298"/>
            <a:ext cx="10515600" cy="329382"/>
          </a:xfrm>
        </p:spPr>
        <p:txBody>
          <a:bodyPr>
            <a:noAutofit/>
          </a:bodyPr>
          <a:lstStyle/>
          <a:p>
            <a:r>
              <a:rPr lang="en-US" sz="3200" b="1" i="0" u="none" strike="noStrike" baseline="0" dirty="0">
                <a:solidFill>
                  <a:srgbClr val="000000"/>
                </a:solidFill>
                <a:latin typeface="Times New Roman" panose="02020603050405020304" pitchFamily="18" charset="0"/>
              </a:rPr>
              <a:t>5.5.3. Consequences of Climate Change</a:t>
            </a:r>
            <a:endParaRPr lang="en-US" sz="3200" dirty="0"/>
          </a:p>
        </p:txBody>
      </p:sp>
      <p:sp>
        <p:nvSpPr>
          <p:cNvPr id="3" name="Content Placeholder 2"/>
          <p:cNvSpPr>
            <a:spLocks noGrp="1"/>
          </p:cNvSpPr>
          <p:nvPr>
            <p:ph idx="1"/>
          </p:nvPr>
        </p:nvSpPr>
        <p:spPr>
          <a:xfrm>
            <a:off x="293914" y="674917"/>
            <a:ext cx="11582400" cy="5915928"/>
          </a:xfrm>
        </p:spPr>
        <p:txBody>
          <a:bodyPr>
            <a:normAutofit fontScale="92500" lnSpcReduction="10000"/>
          </a:bodyPr>
          <a:lstStyle/>
          <a:p>
            <a:pPr algn="just"/>
            <a:r>
              <a:rPr lang="en-US" sz="2800" b="1" i="0" u="none" strike="noStrike" baseline="0" dirty="0">
                <a:solidFill>
                  <a:srgbClr val="000000"/>
                </a:solidFill>
                <a:latin typeface="Times New Roman" panose="02020603050405020304" pitchFamily="18" charset="0"/>
              </a:rPr>
              <a:t>Impacts on human health</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r>
              <a:rPr lang="en-US" dirty="0">
                <a:solidFill>
                  <a:srgbClr val="000000"/>
                </a:solidFill>
                <a:latin typeface="Times New Roman" panose="02020603050405020304" pitchFamily="18" charset="0"/>
              </a:rPr>
              <a:t>I</a:t>
            </a:r>
            <a:r>
              <a:rPr lang="en-US" b="0" i="0" u="none" strike="noStrike" baseline="0" dirty="0">
                <a:solidFill>
                  <a:srgbClr val="000000"/>
                </a:solidFill>
                <a:latin typeface="Times New Roman" panose="02020603050405020304" pitchFamily="18" charset="0"/>
              </a:rPr>
              <a:t>ncreased heat related mortality</a:t>
            </a:r>
            <a:endParaRPr lang="en-US" b="0" i="0" u="none" strike="noStrike" baseline="0" dirty="0">
              <a:solidFill>
                <a:srgbClr val="000000"/>
              </a:solidFill>
              <a:latin typeface="Times New Roman" panose="02020603050405020304" pitchFamily="18" charset="0"/>
            </a:endParaRPr>
          </a:p>
          <a:p>
            <a:pPr lvl="1" algn="just"/>
            <a:r>
              <a:rPr lang="en-US" dirty="0">
                <a:solidFill>
                  <a:srgbClr val="000000"/>
                </a:solidFill>
                <a:latin typeface="Times New Roman" panose="02020603050405020304" pitchFamily="18" charset="0"/>
              </a:rPr>
              <a:t>G</a:t>
            </a:r>
            <a:r>
              <a:rPr lang="en-US" b="0" i="0" u="none" strike="noStrike" baseline="0" dirty="0">
                <a:solidFill>
                  <a:srgbClr val="000000"/>
                </a:solidFill>
                <a:latin typeface="Times New Roman" panose="02020603050405020304" pitchFamily="18" charset="0"/>
              </a:rPr>
              <a:t>reater frequency of </a:t>
            </a:r>
            <a:r>
              <a:rPr lang="en-US" b="1" i="0" u="none" strike="noStrike" baseline="0" dirty="0">
                <a:solidFill>
                  <a:srgbClr val="002060"/>
                </a:solidFill>
                <a:latin typeface="Times New Roman" panose="02020603050405020304" pitchFamily="18" charset="0"/>
              </a:rPr>
              <a:t>infectious disease </a:t>
            </a:r>
            <a:r>
              <a:rPr lang="en-US" b="0" i="0" u="none" strike="noStrike" baseline="0" dirty="0">
                <a:solidFill>
                  <a:srgbClr val="000000"/>
                </a:solidFill>
                <a:latin typeface="Times New Roman" panose="02020603050405020304" pitchFamily="18" charset="0"/>
              </a:rPr>
              <a:t>epidemics following </a:t>
            </a:r>
            <a:r>
              <a:rPr lang="en-US" b="1" i="0" u="none" strike="noStrike" baseline="0" dirty="0">
                <a:solidFill>
                  <a:srgbClr val="002060"/>
                </a:solidFill>
                <a:latin typeface="Times New Roman" panose="02020603050405020304" pitchFamily="18" charset="0"/>
              </a:rPr>
              <a:t>floods and storms</a:t>
            </a:r>
            <a:r>
              <a:rPr lang="en-US" b="0" i="0" u="none" strike="noStrike" baseline="0" dirty="0">
                <a:solidFill>
                  <a:srgbClr val="000000"/>
                </a:solidFill>
                <a:latin typeface="Times New Roman" panose="02020603050405020304" pitchFamily="18" charset="0"/>
              </a:rPr>
              <a:t>, and </a:t>
            </a:r>
            <a:endParaRPr lang="en-US" b="0" i="0" u="none" strike="noStrike" baseline="0" dirty="0">
              <a:solidFill>
                <a:srgbClr val="000000"/>
              </a:solidFill>
              <a:latin typeface="Times New Roman" panose="02020603050405020304" pitchFamily="18" charset="0"/>
            </a:endParaRPr>
          </a:p>
          <a:p>
            <a:pPr lvl="1" algn="just"/>
            <a:r>
              <a:rPr lang="en-US" dirty="0">
                <a:solidFill>
                  <a:srgbClr val="000000"/>
                </a:solidFill>
                <a:latin typeface="Times New Roman" panose="02020603050405020304" pitchFamily="18" charset="0"/>
              </a:rPr>
              <a:t>S</a:t>
            </a:r>
            <a:r>
              <a:rPr lang="en-US" b="0" i="0" u="none" strike="noStrike" baseline="0" dirty="0">
                <a:solidFill>
                  <a:srgbClr val="000000"/>
                </a:solidFill>
                <a:latin typeface="Times New Roman" panose="02020603050405020304" pitchFamily="18" charset="0"/>
              </a:rPr>
              <a:t>ubstantial </a:t>
            </a:r>
            <a:r>
              <a:rPr lang="en-US" b="0" i="0" u="none" strike="noStrike" baseline="0" dirty="0">
                <a:solidFill>
                  <a:srgbClr val="002060"/>
                </a:solidFill>
                <a:latin typeface="Times New Roman" panose="02020603050405020304" pitchFamily="18" charset="0"/>
              </a:rPr>
              <a:t>health effects </a:t>
            </a:r>
            <a:r>
              <a:rPr lang="en-US" b="0" i="0" u="none" strike="noStrike" baseline="0" dirty="0">
                <a:solidFill>
                  <a:srgbClr val="000000"/>
                </a:solidFill>
                <a:latin typeface="Times New Roman" panose="02020603050405020304" pitchFamily="18" charset="0"/>
              </a:rPr>
              <a:t>following </a:t>
            </a:r>
            <a:r>
              <a:rPr lang="en-US" b="1" i="0" u="none" strike="noStrike" baseline="0" dirty="0">
                <a:solidFill>
                  <a:srgbClr val="002060"/>
                </a:solidFill>
                <a:latin typeface="Times New Roman" panose="02020603050405020304" pitchFamily="18" charset="0"/>
              </a:rPr>
              <a:t>population displacement </a:t>
            </a:r>
            <a:r>
              <a:rPr lang="en-US" b="0" i="0" u="none" strike="noStrike" baseline="0" dirty="0">
                <a:solidFill>
                  <a:srgbClr val="000000"/>
                </a:solidFill>
                <a:latin typeface="Times New Roman" panose="02020603050405020304" pitchFamily="18" charset="0"/>
              </a:rPr>
              <a:t>to escape extreme weather events. Climate change also raises the incidence malaria. </a:t>
            </a:r>
            <a:endParaRPr lang="en-US" b="0" i="0" u="none" strike="noStrike" baseline="0" dirty="0">
              <a:solidFill>
                <a:srgbClr val="000000"/>
              </a:solidFill>
              <a:latin typeface="Times New Roman" panose="02020603050405020304" pitchFamily="18" charset="0"/>
            </a:endParaRPr>
          </a:p>
          <a:p>
            <a:pPr algn="just"/>
            <a:r>
              <a:rPr lang="en-US" sz="2800" b="1" i="0" u="none" strike="noStrike" baseline="0" dirty="0">
                <a:solidFill>
                  <a:srgbClr val="000000"/>
                </a:solidFill>
                <a:latin typeface="Times New Roman" panose="02020603050405020304" pitchFamily="18" charset="0"/>
              </a:rPr>
              <a:t>Impact on water resources</a:t>
            </a:r>
            <a:r>
              <a:rPr lang="en-US" sz="2000" b="1" i="1"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r>
              <a:rPr lang="en-US" dirty="0">
                <a:solidFill>
                  <a:srgbClr val="000000"/>
                </a:solidFill>
                <a:latin typeface="Times New Roman" panose="02020603050405020304" pitchFamily="18" charset="0"/>
              </a:rPr>
              <a:t>I</a:t>
            </a:r>
            <a:r>
              <a:rPr lang="en-US" b="0" i="0" u="none" strike="noStrike" baseline="0" dirty="0">
                <a:solidFill>
                  <a:srgbClr val="000000"/>
                </a:solidFill>
                <a:latin typeface="Times New Roman" panose="02020603050405020304" pitchFamily="18" charset="0"/>
              </a:rPr>
              <a:t>s leading to melting of snow and glaciers that increases rise in sea level, </a:t>
            </a:r>
            <a:endParaRPr lang="en-US" b="0" i="0" u="none" strike="noStrike" baseline="0" dirty="0">
              <a:solidFill>
                <a:srgbClr val="000000"/>
              </a:solidFill>
              <a:latin typeface="Times New Roman" panose="02020603050405020304" pitchFamily="18" charset="0"/>
            </a:endParaRPr>
          </a:p>
          <a:p>
            <a:pPr lvl="1" algn="just"/>
            <a:r>
              <a:rPr lang="en-US" dirty="0">
                <a:solidFill>
                  <a:srgbClr val="000000"/>
                </a:solidFill>
                <a:latin typeface="Times New Roman" panose="02020603050405020304" pitchFamily="18" charset="0"/>
              </a:rPr>
              <a:t>I</a:t>
            </a:r>
            <a:r>
              <a:rPr lang="en-US" b="0" i="0" u="none" strike="noStrike" baseline="0" dirty="0">
                <a:solidFill>
                  <a:srgbClr val="000000"/>
                </a:solidFill>
                <a:latin typeface="Times New Roman" panose="02020603050405020304" pitchFamily="18" charset="0"/>
              </a:rPr>
              <a:t>ncrease drought and floods, </a:t>
            </a:r>
            <a:endParaRPr lang="en-US" b="0" i="0" u="none" strike="noStrike" baseline="0" dirty="0">
              <a:solidFill>
                <a:srgbClr val="000000"/>
              </a:solidFill>
              <a:latin typeface="Times New Roman" panose="02020603050405020304" pitchFamily="18" charset="0"/>
            </a:endParaRPr>
          </a:p>
          <a:p>
            <a:pPr lvl="1" algn="just"/>
            <a:r>
              <a:rPr lang="en-US" dirty="0">
                <a:solidFill>
                  <a:srgbClr val="000000"/>
                </a:solidFill>
                <a:latin typeface="Times New Roman" panose="02020603050405020304" pitchFamily="18" charset="0"/>
              </a:rPr>
              <a:t>D</a:t>
            </a:r>
            <a:r>
              <a:rPr lang="en-US" b="0" i="0" u="none" strike="noStrike" baseline="0" dirty="0">
                <a:solidFill>
                  <a:srgbClr val="000000"/>
                </a:solidFill>
                <a:latin typeface="Times New Roman" panose="02020603050405020304" pitchFamily="18" charset="0"/>
              </a:rPr>
              <a:t>istorts wind flow pattern, </a:t>
            </a:r>
            <a:endParaRPr lang="en-US" b="0" i="0" u="none" strike="noStrike" baseline="0" dirty="0">
              <a:solidFill>
                <a:srgbClr val="000000"/>
              </a:solidFill>
              <a:latin typeface="Times New Roman" panose="02020603050405020304" pitchFamily="18" charset="0"/>
            </a:endParaRPr>
          </a:p>
          <a:p>
            <a:pPr lvl="1" algn="just"/>
            <a:r>
              <a:rPr lang="en-US" dirty="0">
                <a:solidFill>
                  <a:srgbClr val="000000"/>
                </a:solidFill>
                <a:latin typeface="Times New Roman" panose="02020603050405020304" pitchFamily="18" charset="0"/>
              </a:rPr>
              <a:t>D</a:t>
            </a:r>
            <a:r>
              <a:rPr lang="en-US" b="0" i="0" u="none" strike="noStrike" baseline="0" dirty="0">
                <a:solidFill>
                  <a:srgbClr val="000000"/>
                </a:solidFill>
                <a:latin typeface="Times New Roman" panose="02020603050405020304" pitchFamily="18" charset="0"/>
              </a:rPr>
              <a:t>ecreases water table. </a:t>
            </a:r>
            <a:endParaRPr lang="en-US" b="0" i="0" u="none" strike="noStrike" baseline="0" dirty="0">
              <a:solidFill>
                <a:srgbClr val="000000"/>
              </a:solidFill>
              <a:latin typeface="Times New Roman" panose="02020603050405020304" pitchFamily="18" charset="0"/>
            </a:endParaRPr>
          </a:p>
          <a:p>
            <a:pPr algn="just"/>
            <a:r>
              <a:rPr lang="en-US" sz="2800" b="1" i="0" u="none" strike="noStrike" baseline="0" dirty="0">
                <a:solidFill>
                  <a:srgbClr val="000000"/>
                </a:solidFill>
                <a:latin typeface="Times New Roman" panose="02020603050405020304" pitchFamily="18" charset="0"/>
              </a:rPr>
              <a:t>Impact on Agriculture</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r>
              <a:rPr lang="en-US" dirty="0">
                <a:solidFill>
                  <a:srgbClr val="000000"/>
                </a:solidFill>
                <a:latin typeface="Times New Roman" panose="02020603050405020304" pitchFamily="18" charset="0"/>
              </a:rPr>
              <a:t>A</a:t>
            </a:r>
            <a:r>
              <a:rPr lang="en-US" b="0" i="0" u="none" strike="noStrike" baseline="0" dirty="0">
                <a:solidFill>
                  <a:srgbClr val="000000"/>
                </a:solidFill>
                <a:latin typeface="Times New Roman" panose="02020603050405020304" pitchFamily="18" charset="0"/>
              </a:rPr>
              <a:t>ffect agricultural production. </a:t>
            </a:r>
            <a:endParaRPr lang="en-US" b="0" i="0" u="none" strike="noStrike" baseline="0" dirty="0">
              <a:solidFill>
                <a:srgbClr val="000000"/>
              </a:solidFill>
              <a:latin typeface="Times New Roman" panose="02020603050405020304" pitchFamily="18" charset="0"/>
            </a:endParaRPr>
          </a:p>
          <a:p>
            <a:pPr lvl="1" algn="just"/>
            <a:r>
              <a:rPr lang="en-US" dirty="0">
                <a:solidFill>
                  <a:srgbClr val="000000"/>
                </a:solidFill>
                <a:latin typeface="Times New Roman" panose="02020603050405020304" pitchFamily="18" charset="0"/>
              </a:rPr>
              <a:t>I</a:t>
            </a:r>
            <a:r>
              <a:rPr lang="en-US" b="0" i="0" u="none" strike="noStrike" baseline="0" dirty="0">
                <a:solidFill>
                  <a:srgbClr val="000000"/>
                </a:solidFill>
                <a:latin typeface="Times New Roman" panose="02020603050405020304" pitchFamily="18" charset="0"/>
              </a:rPr>
              <a:t>ncreases physiological stress and fodder quality and availability. </a:t>
            </a:r>
            <a:endParaRPr lang="en-US" sz="2800" b="0" i="0" u="none" strike="noStrike" baseline="0" dirty="0">
              <a:solidFill>
                <a:srgbClr val="000000"/>
              </a:solidFill>
              <a:latin typeface="Times New Roman" panose="02020603050405020304" pitchFamily="18" charset="0"/>
            </a:endParaRPr>
          </a:p>
          <a:p>
            <a:pPr algn="just"/>
            <a:r>
              <a:rPr lang="en-US" sz="2800" b="1" i="1" u="none" strike="noStrike" baseline="0" dirty="0">
                <a:solidFill>
                  <a:srgbClr val="000000"/>
                </a:solidFill>
                <a:latin typeface="Times New Roman" panose="02020603050405020304" pitchFamily="18" charset="0"/>
              </a:rPr>
              <a:t>Impact on Ecosystem: </a:t>
            </a:r>
            <a:endParaRPr lang="en-US" sz="2800" b="1" i="1" u="none" strike="noStrike" baseline="0" dirty="0">
              <a:solidFill>
                <a:srgbClr val="000000"/>
              </a:solidFill>
              <a:latin typeface="Times New Roman" panose="02020603050405020304" pitchFamily="18" charset="0"/>
            </a:endParaRPr>
          </a:p>
          <a:p>
            <a:pPr lvl="1" algn="just"/>
            <a:r>
              <a:rPr lang="en-US" b="0" i="0" u="none" strike="noStrike" baseline="0" dirty="0">
                <a:solidFill>
                  <a:srgbClr val="000000"/>
                </a:solidFill>
                <a:latin typeface="Times New Roman" panose="02020603050405020304" pitchFamily="18" charset="0"/>
              </a:rPr>
              <a:t>affects the success of species, population, and community adaptation. The rate of climatic warming may exceed the rate of shifts in certain range species, these species could be seriously affected or even disappear because they are unable to resist. </a:t>
            </a:r>
            <a:endParaRPr lang="en-US" b="0" i="0" u="none" strike="noStrike" baseline="0" dirty="0">
              <a:solidFill>
                <a:srgbClr val="000000"/>
              </a:solidFill>
              <a:latin typeface="Times New Roman" panose="02020603050405020304" pitchFamily="18" charset="0"/>
            </a:endParaRPr>
          </a:p>
          <a:p>
            <a:endParaRPr lang="en-US" sz="2800" b="0" i="0" u="none" strike="noStrike" baseline="0" dirty="0">
              <a:solidFill>
                <a:srgbClr val="000000"/>
              </a:solidFill>
              <a:latin typeface="Times New Roman" panose="02020603050405020304" pitchFamily="18" charset="0"/>
            </a:endParaRP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4171"/>
            <a:ext cx="10972800" cy="598715"/>
          </a:xfrm>
        </p:spPr>
        <p:txBody>
          <a:bodyPr>
            <a:normAutofit/>
          </a:bodyPr>
          <a:lstStyle/>
          <a:p>
            <a:r>
              <a:rPr lang="en-US" sz="3200" b="1" i="0" u="none" strike="noStrike" baseline="0" dirty="0">
                <a:solidFill>
                  <a:srgbClr val="000000"/>
                </a:solidFill>
                <a:latin typeface="Times New Roman" panose="02020603050405020304" pitchFamily="18" charset="0"/>
              </a:rPr>
              <a:t>5.5.4. Climate Response Mechanisms</a:t>
            </a:r>
            <a:endParaRPr lang="en-US" sz="3200" dirty="0"/>
          </a:p>
        </p:txBody>
      </p:sp>
      <p:sp>
        <p:nvSpPr>
          <p:cNvPr id="3" name="Content Placeholder 2"/>
          <p:cNvSpPr>
            <a:spLocks noGrp="1"/>
          </p:cNvSpPr>
          <p:nvPr>
            <p:ph idx="1"/>
          </p:nvPr>
        </p:nvSpPr>
        <p:spPr>
          <a:xfrm>
            <a:off x="261257" y="772886"/>
            <a:ext cx="11702143" cy="5910943"/>
          </a:xfrm>
        </p:spPr>
        <p:txBody>
          <a:bodyPr>
            <a:normAutofit/>
          </a:bodyPr>
          <a:lstStyle/>
          <a:p>
            <a:r>
              <a:rPr lang="en-US" b="0" i="0" u="none" strike="noStrike" baseline="0" dirty="0">
                <a:solidFill>
                  <a:srgbClr val="000000"/>
                </a:solidFill>
                <a:latin typeface="Times New Roman" panose="02020603050405020304" pitchFamily="18" charset="0"/>
              </a:rPr>
              <a:t>There are three major response mechanisms to climate change namely </a:t>
            </a:r>
            <a:endParaRPr lang="en-US" b="0" i="0" u="none" strike="noStrike" baseline="0" dirty="0">
              <a:solidFill>
                <a:srgbClr val="000000"/>
              </a:solidFill>
              <a:latin typeface="Times New Roman" panose="02020603050405020304" pitchFamily="18" charset="0"/>
            </a:endParaRPr>
          </a:p>
          <a:p>
            <a:pPr lvl="1"/>
            <a:r>
              <a:rPr lang="en-US" sz="2800" i="1" dirty="0">
                <a:solidFill>
                  <a:srgbClr val="000000"/>
                </a:solidFill>
                <a:latin typeface="Times New Roman" panose="02020603050405020304" pitchFamily="18" charset="0"/>
              </a:rPr>
              <a:t>M</a:t>
            </a:r>
            <a:r>
              <a:rPr lang="en-US" sz="2800" b="0" i="1" u="none" strike="noStrike" baseline="0" dirty="0">
                <a:solidFill>
                  <a:srgbClr val="000000"/>
                </a:solidFill>
                <a:latin typeface="Times New Roman" panose="02020603050405020304" pitchFamily="18" charset="0"/>
              </a:rPr>
              <a:t>itigation, </a:t>
            </a:r>
            <a:endParaRPr lang="en-US" sz="2800" b="0" i="1" u="none" strike="noStrike" baseline="0" dirty="0">
              <a:solidFill>
                <a:srgbClr val="000000"/>
              </a:solidFill>
              <a:latin typeface="Times New Roman" panose="02020603050405020304" pitchFamily="18" charset="0"/>
            </a:endParaRPr>
          </a:p>
          <a:p>
            <a:pPr lvl="1"/>
            <a:r>
              <a:rPr lang="en-US" sz="2800" i="1" dirty="0">
                <a:solidFill>
                  <a:srgbClr val="000000"/>
                </a:solidFill>
                <a:latin typeface="Times New Roman" panose="02020603050405020304" pitchFamily="18" charset="0"/>
              </a:rPr>
              <a:t>A</a:t>
            </a:r>
            <a:r>
              <a:rPr lang="en-US" sz="2800" b="0" i="1" u="none" strike="noStrike" baseline="0" dirty="0">
                <a:solidFill>
                  <a:srgbClr val="000000"/>
                </a:solidFill>
                <a:latin typeface="Times New Roman" panose="02020603050405020304" pitchFamily="18" charset="0"/>
              </a:rPr>
              <a:t>daptation and </a:t>
            </a:r>
            <a:endParaRPr lang="en-US" sz="2800" b="0" i="1" u="none" strike="noStrike" baseline="0" dirty="0">
              <a:solidFill>
                <a:srgbClr val="000000"/>
              </a:solidFill>
              <a:latin typeface="Times New Roman" panose="02020603050405020304" pitchFamily="18" charset="0"/>
            </a:endParaRPr>
          </a:p>
          <a:p>
            <a:pPr lvl="1"/>
            <a:r>
              <a:rPr lang="en-US" sz="2800" i="1" dirty="0">
                <a:solidFill>
                  <a:srgbClr val="000000"/>
                </a:solidFill>
                <a:latin typeface="Times New Roman" panose="02020603050405020304" pitchFamily="18" charset="0"/>
              </a:rPr>
              <a:t>R</a:t>
            </a:r>
            <a:r>
              <a:rPr lang="en-US" sz="2800" b="0" i="1" u="none" strike="noStrike" baseline="0" dirty="0">
                <a:solidFill>
                  <a:srgbClr val="000000"/>
                </a:solidFill>
                <a:latin typeface="Times New Roman" panose="02020603050405020304" pitchFamily="18" charset="0"/>
              </a:rPr>
              <a:t>esilience.</a:t>
            </a:r>
            <a:endParaRPr lang="en-US" sz="2800" b="0" i="1" u="none" strike="noStrike" baseline="0" dirty="0">
              <a:solidFill>
                <a:srgbClr val="000000"/>
              </a:solidFill>
              <a:latin typeface="Times New Roman" panose="02020603050405020304" pitchFamily="18" charset="0"/>
            </a:endParaRPr>
          </a:p>
          <a:p>
            <a:r>
              <a:rPr lang="en-US" b="1" i="0" u="none" strike="noStrike" baseline="0" dirty="0">
                <a:solidFill>
                  <a:srgbClr val="000000"/>
                </a:solidFill>
                <a:latin typeface="Times New Roman" panose="02020603050405020304" pitchFamily="18" charset="0"/>
              </a:rPr>
              <a:t>Mitigation and its Strategies</a:t>
            </a:r>
            <a:endParaRPr lang="en-US" b="1" i="0" u="none" strike="noStrike" baseline="0" dirty="0">
              <a:solidFill>
                <a:srgbClr val="000000"/>
              </a:solidFill>
              <a:latin typeface="Times New Roman" panose="02020603050405020304" pitchFamily="18" charset="0"/>
            </a:endParaRPr>
          </a:p>
          <a:p>
            <a:pPr lvl="1"/>
            <a:r>
              <a:rPr lang="en-US" b="0" i="0" u="none" strike="noStrike" baseline="0" dirty="0">
                <a:solidFill>
                  <a:srgbClr val="000000"/>
                </a:solidFill>
                <a:latin typeface="Times New Roman" panose="02020603050405020304" pitchFamily="18" charset="0"/>
              </a:rPr>
              <a:t>actions that are taken to </a:t>
            </a:r>
            <a:r>
              <a:rPr lang="en-US" b="1" i="0" u="none" strike="noStrike" baseline="0" dirty="0">
                <a:solidFill>
                  <a:srgbClr val="002060"/>
                </a:solidFill>
                <a:latin typeface="Times New Roman" panose="02020603050405020304" pitchFamily="18" charset="0"/>
              </a:rPr>
              <a:t>reduce and control greenhouse gas emissions </a:t>
            </a:r>
            <a:r>
              <a:rPr lang="en-US" b="0" i="0" u="none" strike="noStrike" baseline="0" dirty="0">
                <a:solidFill>
                  <a:srgbClr val="000000"/>
                </a:solidFill>
                <a:latin typeface="Times New Roman" panose="02020603050405020304" pitchFamily="18" charset="0"/>
              </a:rPr>
              <a:t>changing the climate.</a:t>
            </a:r>
            <a:endParaRPr lang="en-US" b="0" i="0" u="none" strike="noStrike" baseline="0" dirty="0">
              <a:solidFill>
                <a:srgbClr val="000000"/>
              </a:solidFill>
              <a:latin typeface="Times New Roman" panose="02020603050405020304" pitchFamily="18" charset="0"/>
            </a:endParaRPr>
          </a:p>
          <a:p>
            <a:pPr lvl="1"/>
            <a:r>
              <a:rPr lang="en-US" sz="2400" b="0" i="0" u="none" strike="noStrike" baseline="0" dirty="0">
                <a:solidFill>
                  <a:srgbClr val="000000"/>
                </a:solidFill>
                <a:latin typeface="Times New Roman" panose="02020603050405020304" pitchFamily="18" charset="0"/>
              </a:rPr>
              <a:t>it implies </a:t>
            </a:r>
            <a:r>
              <a:rPr lang="en-US" sz="2400" b="1" i="0" u="none" strike="noStrike" baseline="0" dirty="0">
                <a:solidFill>
                  <a:srgbClr val="002060"/>
                </a:solidFill>
                <a:latin typeface="Times New Roman" panose="02020603050405020304" pitchFamily="18" charset="0"/>
              </a:rPr>
              <a:t>reducing the flow of heat trapping greenhouse gases into the atmosphere</a:t>
            </a:r>
            <a:r>
              <a:rPr lang="en-US" sz="2400" b="0" i="0" u="none" strike="noStrike" baseline="0" dirty="0">
                <a:solidFill>
                  <a:srgbClr val="000000"/>
                </a:solidFill>
                <a:latin typeface="Times New Roman" panose="02020603050405020304" pitchFamily="18" charset="0"/>
              </a:rPr>
              <a:t>, either by </a:t>
            </a:r>
            <a:r>
              <a:rPr lang="en-US" sz="2400" b="1" i="0" u="none" strike="noStrike" baseline="0" dirty="0">
                <a:solidFill>
                  <a:srgbClr val="002060"/>
                </a:solidFill>
                <a:latin typeface="Times New Roman" panose="02020603050405020304" pitchFamily="18" charset="0"/>
              </a:rPr>
              <a:t>reducing sources </a:t>
            </a:r>
            <a:r>
              <a:rPr lang="en-US" sz="2400" b="0" i="0" u="none" strike="noStrike" baseline="0" dirty="0">
                <a:solidFill>
                  <a:srgbClr val="000000"/>
                </a:solidFill>
                <a:latin typeface="Times New Roman" panose="02020603050405020304" pitchFamily="18" charset="0"/>
              </a:rPr>
              <a:t>of these gases or enhancing the </a:t>
            </a:r>
            <a:r>
              <a:rPr lang="en-US" sz="2400" b="1" i="0" u="none" strike="noStrike" baseline="0" dirty="0">
                <a:solidFill>
                  <a:srgbClr val="002060"/>
                </a:solidFill>
                <a:latin typeface="Times New Roman" panose="02020603050405020304" pitchFamily="18" charset="0"/>
              </a:rPr>
              <a:t>“sinks” </a:t>
            </a:r>
            <a:r>
              <a:rPr lang="en-US" sz="2400" b="0" i="0" u="none" strike="noStrike" baseline="0" dirty="0">
                <a:solidFill>
                  <a:srgbClr val="000000"/>
                </a:solidFill>
                <a:latin typeface="Times New Roman" panose="02020603050405020304" pitchFamily="18" charset="0"/>
              </a:rPr>
              <a:t>that accumulate and store these gases(such as the </a:t>
            </a:r>
            <a:r>
              <a:rPr lang="en-US" sz="2400" b="1" i="0" u="none" strike="noStrike" baseline="0" dirty="0">
                <a:solidFill>
                  <a:srgbClr val="002060"/>
                </a:solidFill>
                <a:latin typeface="Times New Roman" panose="02020603050405020304" pitchFamily="18" charset="0"/>
              </a:rPr>
              <a:t>oceans, forests and soil</a:t>
            </a:r>
            <a:r>
              <a:rPr lang="en-US" sz="2400" b="0" i="0" u="none" strike="noStrike" baseline="0" dirty="0">
                <a:solidFill>
                  <a:srgbClr val="000000"/>
                </a:solidFill>
                <a:latin typeface="Times New Roman" panose="02020603050405020304" pitchFamily="18" charset="0"/>
              </a:rPr>
              <a:t>)</a:t>
            </a:r>
            <a:endParaRPr lang="en-US" sz="2400" b="0" i="0" u="none" strike="noStrike" baseline="0" dirty="0">
              <a:solidFill>
                <a:srgbClr val="000000"/>
              </a:solidFill>
              <a:latin typeface="Times New Roman" panose="02020603050405020304" pitchFamily="18" charset="0"/>
            </a:endParaRPr>
          </a:p>
          <a:p>
            <a:pPr lvl="1"/>
            <a:r>
              <a:rPr lang="en-US" sz="2400" b="0" i="0" u="none" strike="noStrike" baseline="0" dirty="0">
                <a:solidFill>
                  <a:srgbClr val="000000"/>
                </a:solidFill>
                <a:latin typeface="Times New Roman" panose="02020603050405020304" pitchFamily="18" charset="0"/>
              </a:rPr>
              <a:t>The goal of mitigations is to </a:t>
            </a:r>
            <a:r>
              <a:rPr lang="en-US" sz="2400" b="1" i="0" u="none" strike="noStrike" baseline="0" dirty="0">
                <a:solidFill>
                  <a:srgbClr val="002060"/>
                </a:solidFill>
                <a:latin typeface="Times New Roman" panose="02020603050405020304" pitchFamily="18" charset="0"/>
              </a:rPr>
              <a:t>avoid significant human interference with the climate system.</a:t>
            </a:r>
            <a:endParaRPr lang="en-US" b="1" dirty="0">
              <a:solidFill>
                <a:srgbClr val="00206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212726"/>
            <a:ext cx="11310257" cy="571046"/>
          </a:xfrm>
        </p:spPr>
        <p:txBody>
          <a:bodyPr>
            <a:normAutofit/>
          </a:bodyPr>
          <a:lstStyle/>
          <a:p>
            <a:r>
              <a:rPr lang="en-US" sz="3200" b="1" i="0" u="none" strike="noStrike" baseline="0" dirty="0">
                <a:solidFill>
                  <a:srgbClr val="000000"/>
                </a:solidFill>
                <a:latin typeface="Times New Roman" panose="02020603050405020304" pitchFamily="18" charset="0"/>
              </a:rPr>
              <a:t>Mitigation and its Strategies…</a:t>
            </a:r>
            <a:endParaRPr lang="en-US" sz="3200" dirty="0"/>
          </a:p>
        </p:txBody>
      </p:sp>
      <p:sp>
        <p:nvSpPr>
          <p:cNvPr id="3" name="Content Placeholder 2"/>
          <p:cNvSpPr>
            <a:spLocks noGrp="1"/>
          </p:cNvSpPr>
          <p:nvPr>
            <p:ph idx="1"/>
          </p:nvPr>
        </p:nvSpPr>
        <p:spPr>
          <a:xfrm>
            <a:off x="348343" y="1055914"/>
            <a:ext cx="11310257" cy="5589360"/>
          </a:xfrm>
        </p:spPr>
        <p:txBody>
          <a:bodyPr/>
          <a:lstStyle/>
          <a:p>
            <a:r>
              <a:rPr lang="en-US" sz="2800" b="0" i="0" u="none" strike="noStrike" baseline="0" dirty="0">
                <a:solidFill>
                  <a:srgbClr val="000000"/>
                </a:solidFill>
                <a:latin typeface="Times New Roman" panose="02020603050405020304" pitchFamily="18" charset="0"/>
              </a:rPr>
              <a:t>There are some mitigation measures that can be taken to avoid the increase of pollutant emissions. </a:t>
            </a:r>
            <a:endParaRPr lang="en-US" sz="2800" b="0" i="0" u="none" strike="noStrike" baseline="0" dirty="0">
              <a:solidFill>
                <a:srgbClr val="000000"/>
              </a:solidFill>
              <a:latin typeface="Times New Roman" panose="02020603050405020304" pitchFamily="18" charset="0"/>
            </a:endParaRPr>
          </a:p>
          <a:p>
            <a:pPr marL="457200" lvl="1" indent="0">
              <a:buNone/>
            </a:pPr>
            <a:r>
              <a:rPr lang="en-US" b="0" i="0" u="none" strike="noStrike" baseline="0" dirty="0">
                <a:solidFill>
                  <a:srgbClr val="000000"/>
                </a:solidFill>
                <a:latin typeface="Wingdings" panose="05000000000000000000" pitchFamily="2" charset="2"/>
              </a:rPr>
              <a:t> </a:t>
            </a:r>
            <a:r>
              <a:rPr lang="en-US" b="0" i="0" u="none" strike="noStrike" baseline="0" dirty="0">
                <a:solidFill>
                  <a:srgbClr val="000000"/>
                </a:solidFill>
                <a:latin typeface="Times New Roman" panose="02020603050405020304" pitchFamily="18" charset="0"/>
              </a:rPr>
              <a:t>Practice Energy efficiency </a:t>
            </a:r>
            <a:endParaRPr lang="en-US" b="0" i="0" u="none" strike="noStrike" baseline="0" dirty="0">
              <a:solidFill>
                <a:srgbClr val="000000"/>
              </a:solidFill>
              <a:latin typeface="Times New Roman" panose="02020603050405020304" pitchFamily="18" charset="0"/>
            </a:endParaRPr>
          </a:p>
          <a:p>
            <a:pPr marL="457200" lvl="1" indent="0">
              <a:buNone/>
            </a:pPr>
            <a:r>
              <a:rPr lang="en-US" b="0" i="0" u="none" strike="noStrike" baseline="0" dirty="0">
                <a:solidFill>
                  <a:srgbClr val="000000"/>
                </a:solidFill>
                <a:latin typeface="Wingdings" panose="05000000000000000000" pitchFamily="2" charset="2"/>
              </a:rPr>
              <a:t> </a:t>
            </a:r>
            <a:r>
              <a:rPr lang="en-US" b="0" i="0" u="none" strike="noStrike" baseline="0" dirty="0">
                <a:solidFill>
                  <a:srgbClr val="000000"/>
                </a:solidFill>
                <a:latin typeface="Times New Roman" panose="02020603050405020304" pitchFamily="18" charset="0"/>
              </a:rPr>
              <a:t>Increase the use of renewable energy such as solar </a:t>
            </a:r>
            <a:endParaRPr lang="en-US" b="0" i="0" u="none" strike="noStrike" baseline="0" dirty="0">
              <a:solidFill>
                <a:srgbClr val="000000"/>
              </a:solidFill>
              <a:latin typeface="Times New Roman" panose="02020603050405020304" pitchFamily="18" charset="0"/>
            </a:endParaRPr>
          </a:p>
          <a:p>
            <a:pPr marL="457200" lvl="1" indent="0">
              <a:buNone/>
            </a:pPr>
            <a:r>
              <a:rPr lang="en-US" b="0" i="0" u="none" strike="noStrike" baseline="0" dirty="0">
                <a:solidFill>
                  <a:srgbClr val="000000"/>
                </a:solidFill>
                <a:latin typeface="Wingdings" panose="05000000000000000000" pitchFamily="2" charset="2"/>
              </a:rPr>
              <a:t> </a:t>
            </a:r>
            <a:r>
              <a:rPr lang="en-US" b="0" i="0" u="none" strike="noStrike" baseline="0" dirty="0">
                <a:solidFill>
                  <a:srgbClr val="000000"/>
                </a:solidFill>
                <a:latin typeface="Times New Roman" panose="02020603050405020304" pitchFamily="18" charset="0"/>
              </a:rPr>
              <a:t>Efficient means of transport implementation: electric public transport, bicycle, shared cars etc. </a:t>
            </a:r>
            <a:endParaRPr lang="en-US" b="0" i="0" u="none" strike="noStrike" baseline="0" dirty="0">
              <a:solidFill>
                <a:srgbClr val="000000"/>
              </a:solidFill>
              <a:latin typeface="Times New Roman" panose="02020603050405020304" pitchFamily="18" charset="0"/>
            </a:endParaRP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25639"/>
            <a:ext cx="11636829" cy="636361"/>
          </a:xfrm>
        </p:spPr>
        <p:txBody>
          <a:bodyPr>
            <a:normAutofit/>
          </a:bodyPr>
          <a:lstStyle/>
          <a:p>
            <a:r>
              <a:rPr lang="en-US" sz="3200" b="1" i="0" u="none" strike="noStrike" baseline="0" dirty="0">
                <a:solidFill>
                  <a:srgbClr val="000000"/>
                </a:solidFill>
                <a:latin typeface="Times New Roman" panose="02020603050405020304" pitchFamily="18" charset="0"/>
              </a:rPr>
              <a:t>Adaptation and its Strategies</a:t>
            </a:r>
            <a:endParaRPr lang="en-US" sz="3200" dirty="0"/>
          </a:p>
        </p:txBody>
      </p:sp>
      <p:sp>
        <p:nvSpPr>
          <p:cNvPr id="3" name="Content Placeholder 2"/>
          <p:cNvSpPr>
            <a:spLocks noGrp="1"/>
          </p:cNvSpPr>
          <p:nvPr>
            <p:ph idx="1"/>
          </p:nvPr>
        </p:nvSpPr>
        <p:spPr>
          <a:xfrm>
            <a:off x="261257" y="685800"/>
            <a:ext cx="11636829" cy="5970361"/>
          </a:xfrm>
        </p:spPr>
        <p:txBody>
          <a:bodyPr>
            <a:normAutofit fontScale="92500" lnSpcReduction="20000"/>
          </a:bodyPr>
          <a:lstStyle/>
          <a:p>
            <a:r>
              <a:rPr lang="en-US" sz="3000" dirty="0">
                <a:solidFill>
                  <a:srgbClr val="000000"/>
                </a:solidFill>
                <a:latin typeface="Times New Roman" panose="02020603050405020304" pitchFamily="18" charset="0"/>
                <a:cs typeface="Times New Roman" panose="02020603050405020304" pitchFamily="18" charset="0"/>
              </a:rPr>
              <a:t>Means,…</a:t>
            </a:r>
            <a:r>
              <a:rPr lang="en-US" sz="3000" b="1" i="0" u="none" strike="noStrike" baseline="0" dirty="0">
                <a:solidFill>
                  <a:srgbClr val="002060"/>
                </a:solidFill>
                <a:latin typeface="Times New Roman" panose="02020603050405020304" pitchFamily="18" charset="0"/>
                <a:cs typeface="Times New Roman" panose="02020603050405020304" pitchFamily="18" charset="0"/>
              </a:rPr>
              <a:t>adapting to life in a changing climate.</a:t>
            </a:r>
            <a:endParaRPr lang="en-US" sz="3000" b="1" i="0" u="none" strike="noStrike" baseline="0" dirty="0">
              <a:solidFill>
                <a:srgbClr val="002060"/>
              </a:solidFill>
              <a:latin typeface="Times New Roman" panose="02020603050405020304" pitchFamily="18" charset="0"/>
              <a:cs typeface="Times New Roman" panose="02020603050405020304" pitchFamily="18" charset="0"/>
            </a:endParaRPr>
          </a:p>
          <a:p>
            <a:r>
              <a:rPr lang="en-US" sz="3000" b="0" i="0" u="none" strike="noStrike" baseline="0" dirty="0">
                <a:solidFill>
                  <a:srgbClr val="000000"/>
                </a:solidFill>
                <a:latin typeface="Times New Roman" panose="02020603050405020304" pitchFamily="18" charset="0"/>
                <a:cs typeface="Times New Roman" panose="02020603050405020304" pitchFamily="18" charset="0"/>
              </a:rPr>
              <a:t>It involves </a:t>
            </a:r>
            <a:r>
              <a:rPr lang="en-US" sz="3000" b="1" i="0" u="none" strike="noStrike" baseline="0" dirty="0">
                <a:solidFill>
                  <a:srgbClr val="002060"/>
                </a:solidFill>
                <a:latin typeface="Times New Roman" panose="02020603050405020304" pitchFamily="18" charset="0"/>
                <a:cs typeface="Times New Roman" panose="02020603050405020304" pitchFamily="18" charset="0"/>
              </a:rPr>
              <a:t>adjusting to actual </a:t>
            </a:r>
            <a:r>
              <a:rPr lang="en-US" sz="3000" b="0" i="0" u="none" strike="noStrike" baseline="0" dirty="0">
                <a:solidFill>
                  <a:srgbClr val="000000"/>
                </a:solidFill>
                <a:latin typeface="Times New Roman" panose="02020603050405020304" pitchFamily="18" charset="0"/>
                <a:cs typeface="Times New Roman" panose="02020603050405020304" pitchFamily="18" charset="0"/>
              </a:rPr>
              <a:t>or </a:t>
            </a:r>
            <a:r>
              <a:rPr lang="en-US" sz="3000" b="1" i="0" u="none" strike="noStrike" baseline="0" dirty="0">
                <a:solidFill>
                  <a:srgbClr val="002060"/>
                </a:solidFill>
                <a:latin typeface="Times New Roman" panose="02020603050405020304" pitchFamily="18" charset="0"/>
                <a:cs typeface="Times New Roman" panose="02020603050405020304" pitchFamily="18" charset="0"/>
              </a:rPr>
              <a:t>expected future climate</a:t>
            </a:r>
            <a:r>
              <a:rPr lang="en-US" sz="3000" b="0" i="0" u="none" strike="noStrike" baseline="0" dirty="0">
                <a:solidFill>
                  <a:srgbClr val="000000"/>
                </a:solidFill>
                <a:latin typeface="Times New Roman" panose="02020603050405020304" pitchFamily="18" charset="0"/>
                <a:cs typeface="Times New Roman" panose="02020603050405020304" pitchFamily="18" charset="0"/>
              </a:rPr>
              <a:t>. </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3000" b="0" i="0" u="none" strike="noStrike" baseline="0" dirty="0">
                <a:solidFill>
                  <a:srgbClr val="000000"/>
                </a:solidFill>
                <a:latin typeface="Times New Roman" panose="02020603050405020304" pitchFamily="18" charset="0"/>
                <a:cs typeface="Times New Roman" panose="02020603050405020304" pitchFamily="18" charset="0"/>
              </a:rPr>
              <a:t>The goal is to </a:t>
            </a:r>
            <a:r>
              <a:rPr lang="en-US" sz="3000" b="0" i="0" u="none" strike="noStrike" baseline="0" dirty="0">
                <a:solidFill>
                  <a:srgbClr val="002060"/>
                </a:solidFill>
                <a:latin typeface="Times New Roman" panose="02020603050405020304" pitchFamily="18" charset="0"/>
                <a:cs typeface="Times New Roman" panose="02020603050405020304" pitchFamily="18" charset="0"/>
              </a:rPr>
              <a:t>reduce our vulnerability to the harmful effects </a:t>
            </a:r>
            <a:r>
              <a:rPr lang="en-US" sz="3000" b="0" i="0" u="none" strike="noStrike" baseline="0" dirty="0">
                <a:solidFill>
                  <a:srgbClr val="000000"/>
                </a:solidFill>
                <a:latin typeface="Times New Roman" panose="02020603050405020304" pitchFamily="18" charset="0"/>
                <a:cs typeface="Times New Roman" panose="02020603050405020304" pitchFamily="18" charset="0"/>
              </a:rPr>
              <a:t>of climate change such as </a:t>
            </a:r>
            <a:r>
              <a:rPr lang="en-US" sz="3000" b="1" i="0" u="none" strike="noStrike" baseline="0" dirty="0">
                <a:solidFill>
                  <a:srgbClr val="002060"/>
                </a:solidFill>
                <a:latin typeface="Times New Roman" panose="02020603050405020304" pitchFamily="18" charset="0"/>
                <a:cs typeface="Times New Roman" panose="02020603050405020304" pitchFamily="18" charset="0"/>
              </a:rPr>
              <a:t>extreme weather events or food insecurity</a:t>
            </a:r>
            <a:r>
              <a:rPr lang="en-US" sz="3000" b="0" i="0" u="none" strike="noStrike" baseline="0" dirty="0">
                <a:solidFill>
                  <a:srgbClr val="000000"/>
                </a:solidFill>
                <a:latin typeface="Times New Roman" panose="02020603050405020304" pitchFamily="18" charset="0"/>
                <a:cs typeface="Times New Roman" panose="02020603050405020304" pitchFamily="18" charset="0"/>
              </a:rPr>
              <a:t>.</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3000" b="0" i="0" u="none" strike="noStrike" baseline="0" dirty="0">
                <a:solidFill>
                  <a:srgbClr val="000000"/>
                </a:solidFill>
                <a:latin typeface="Times New Roman" panose="02020603050405020304" pitchFamily="18" charset="0"/>
                <a:cs typeface="Times New Roman" panose="02020603050405020304" pitchFamily="18" charset="0"/>
              </a:rPr>
              <a:t>Some of the major adaptation strategies include: </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pPr lvl="1"/>
            <a:r>
              <a:rPr lang="en-US" sz="3000" b="0" i="0" u="none" strike="noStrike" baseline="0" dirty="0">
                <a:solidFill>
                  <a:srgbClr val="000000"/>
                </a:solidFill>
                <a:latin typeface="Times New Roman" panose="02020603050405020304" pitchFamily="18" charset="0"/>
                <a:cs typeface="Times New Roman" panose="02020603050405020304" pitchFamily="18" charset="0"/>
              </a:rPr>
              <a:t> building flood defenses, </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pPr lvl="1"/>
            <a:r>
              <a:rPr lang="en-US" sz="3000" b="0" i="0" u="none" strike="noStrike" baseline="0" dirty="0">
                <a:solidFill>
                  <a:srgbClr val="000000"/>
                </a:solidFill>
                <a:latin typeface="Times New Roman" panose="02020603050405020304" pitchFamily="18" charset="0"/>
                <a:cs typeface="Times New Roman" panose="02020603050405020304" pitchFamily="18" charset="0"/>
              </a:rPr>
              <a:t> plan for heatwaves and higher temperatures, </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pPr lvl="1"/>
            <a:r>
              <a:rPr lang="en-US" sz="3000" b="0" i="0" u="none" strike="noStrike" baseline="0" dirty="0">
                <a:solidFill>
                  <a:srgbClr val="000000"/>
                </a:solidFill>
                <a:latin typeface="Times New Roman" panose="02020603050405020304" pitchFamily="18" charset="0"/>
                <a:cs typeface="Times New Roman" panose="02020603050405020304" pitchFamily="18" charset="0"/>
              </a:rPr>
              <a:t> installing </a:t>
            </a:r>
            <a:r>
              <a:rPr lang="en-US" sz="3000" b="1" i="0" u="none" strike="noStrike" baseline="0" dirty="0">
                <a:solidFill>
                  <a:srgbClr val="002060"/>
                </a:solidFill>
                <a:latin typeface="Times New Roman" panose="02020603050405020304" pitchFamily="18" charset="0"/>
                <a:cs typeface="Times New Roman" panose="02020603050405020304" pitchFamily="18" charset="0"/>
              </a:rPr>
              <a:t>water-permeable pavements </a:t>
            </a:r>
            <a:r>
              <a:rPr lang="en-US" sz="3000" b="0" i="0" u="none" strike="noStrike" baseline="0" dirty="0">
                <a:solidFill>
                  <a:srgbClr val="000000"/>
                </a:solidFill>
                <a:latin typeface="Times New Roman" panose="02020603050405020304" pitchFamily="18" charset="0"/>
                <a:cs typeface="Times New Roman" panose="02020603050405020304" pitchFamily="18" charset="0"/>
              </a:rPr>
              <a:t>to better deal with floods and storm water </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pPr lvl="1"/>
            <a:r>
              <a:rPr lang="en-US" sz="3000" b="0" i="0" u="none" strike="noStrike" baseline="0" dirty="0">
                <a:solidFill>
                  <a:srgbClr val="000000"/>
                </a:solidFill>
                <a:latin typeface="Times New Roman" panose="02020603050405020304" pitchFamily="18" charset="0"/>
                <a:cs typeface="Times New Roman" panose="02020603050405020304" pitchFamily="18" charset="0"/>
              </a:rPr>
              <a:t> improve water storage and use</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pPr lvl="1"/>
            <a:r>
              <a:rPr lang="en-US" sz="3000" b="0" i="0" u="none" strike="noStrike" baseline="0" dirty="0">
                <a:solidFill>
                  <a:srgbClr val="000000"/>
                </a:solidFill>
                <a:latin typeface="Times New Roman" panose="02020603050405020304" pitchFamily="18" charset="0"/>
                <a:cs typeface="Times New Roman" panose="02020603050405020304" pitchFamily="18" charset="0"/>
              </a:rPr>
              <a:t> landscape restoration and reforestation, </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pPr lvl="1"/>
            <a:r>
              <a:rPr lang="en-US" sz="3000" b="0" i="0" u="none" strike="noStrike" baseline="0" dirty="0">
                <a:solidFill>
                  <a:srgbClr val="000000"/>
                </a:solidFill>
                <a:latin typeface="Times New Roman" panose="02020603050405020304" pitchFamily="18" charset="0"/>
                <a:cs typeface="Times New Roman" panose="02020603050405020304" pitchFamily="18" charset="0"/>
              </a:rPr>
              <a:t> flexible and diverse cultivation to be prepared for natural catastrophes </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pPr lvl="1"/>
            <a:r>
              <a:rPr lang="en-US" sz="30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3000" b="1" i="0" u="none" strike="noStrike" baseline="0" dirty="0">
                <a:solidFill>
                  <a:srgbClr val="002060"/>
                </a:solidFill>
                <a:latin typeface="Times New Roman" panose="02020603050405020304" pitchFamily="18" charset="0"/>
                <a:cs typeface="Times New Roman" panose="02020603050405020304" pitchFamily="18" charset="0"/>
              </a:rPr>
              <a:t>preventive</a:t>
            </a:r>
            <a:r>
              <a:rPr lang="en-US" sz="3000" b="0" i="0" u="none" strike="noStrike" baseline="0" dirty="0">
                <a:solidFill>
                  <a:srgbClr val="000000"/>
                </a:solidFill>
                <a:latin typeface="Times New Roman" panose="02020603050405020304" pitchFamily="18" charset="0"/>
                <a:cs typeface="Times New Roman" panose="02020603050405020304" pitchFamily="18" charset="0"/>
              </a:rPr>
              <a:t> and </a:t>
            </a:r>
            <a:r>
              <a:rPr lang="en-US" sz="3000" b="1" i="0" u="none" strike="noStrike" baseline="0" dirty="0">
                <a:solidFill>
                  <a:srgbClr val="002060"/>
                </a:solidFill>
                <a:latin typeface="Times New Roman" panose="02020603050405020304" pitchFamily="18" charset="0"/>
                <a:cs typeface="Times New Roman" panose="02020603050405020304" pitchFamily="18" charset="0"/>
              </a:rPr>
              <a:t>precautionary measures </a:t>
            </a:r>
            <a:r>
              <a:rPr lang="en-US" sz="3000" b="0" i="0" u="none" strike="noStrike" baseline="0" dirty="0">
                <a:solidFill>
                  <a:srgbClr val="000000"/>
                </a:solidFill>
                <a:latin typeface="Times New Roman" panose="02020603050405020304" pitchFamily="18" charset="0"/>
                <a:cs typeface="Times New Roman" panose="02020603050405020304" pitchFamily="18" charset="0"/>
              </a:rPr>
              <a:t>(evacuation plans, health issues, etc.) </a:t>
            </a:r>
            <a:endParaRPr lang="en-US" sz="3000" b="0" i="0" u="none" strike="noStrike" baseline="0" dirty="0">
              <a:solidFill>
                <a:srgbClr val="000000"/>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1"/>
            <a:ext cx="10515600" cy="435429"/>
          </a:xfrm>
        </p:spPr>
        <p:txBody>
          <a:bodyPr>
            <a:normAutofit fontScale="90000"/>
          </a:bodyPr>
          <a:lstStyle/>
          <a:p>
            <a:r>
              <a:rPr lang="en-US" sz="2800" b="1" i="0" u="none" strike="noStrike" baseline="0" dirty="0">
                <a:solidFill>
                  <a:srgbClr val="000000"/>
                </a:solidFill>
                <a:latin typeface="Times New Roman" panose="02020603050405020304" pitchFamily="18" charset="0"/>
              </a:rPr>
              <a:t>5.2.1. Controls of Weather and Climate </a:t>
            </a:r>
            <a:endParaRPr lang="en-US" sz="2800" dirty="0"/>
          </a:p>
        </p:txBody>
      </p:sp>
      <p:sp>
        <p:nvSpPr>
          <p:cNvPr id="3" name="Content Placeholder 2"/>
          <p:cNvSpPr>
            <a:spLocks noGrp="1"/>
          </p:cNvSpPr>
          <p:nvPr>
            <p:ph idx="1"/>
          </p:nvPr>
        </p:nvSpPr>
        <p:spPr>
          <a:xfrm>
            <a:off x="264160" y="609601"/>
            <a:ext cx="11734800" cy="5998028"/>
          </a:xfrm>
        </p:spPr>
        <p:txBody>
          <a:bodyPr>
            <a:normAutofit fontScale="92500" lnSpcReduction="10000"/>
          </a:bodyPr>
          <a:lstStyle/>
          <a:p>
            <a:pPr algn="just"/>
            <a:r>
              <a:rPr lang="en-US" sz="2800" b="0" i="0" u="none" strike="noStrike" baseline="0" dirty="0">
                <a:solidFill>
                  <a:srgbClr val="000000"/>
                </a:solidFill>
                <a:latin typeface="Times New Roman" panose="02020603050405020304" pitchFamily="18" charset="0"/>
              </a:rPr>
              <a:t>The climate of any particular location on earth is </a:t>
            </a:r>
            <a:r>
              <a:rPr lang="en-US" sz="2800" b="1" i="0" u="none" strike="noStrike" baseline="0" dirty="0">
                <a:solidFill>
                  <a:srgbClr val="0070C0"/>
                </a:solidFill>
                <a:latin typeface="Times New Roman" panose="02020603050405020304" pitchFamily="18" charset="0"/>
              </a:rPr>
              <a:t>determined</a:t>
            </a:r>
            <a:r>
              <a:rPr lang="en-US" sz="2800" b="0" i="0" u="none" strike="noStrike" baseline="0" dirty="0">
                <a:solidFill>
                  <a:srgbClr val="000000"/>
                </a:solidFill>
                <a:latin typeface="Times New Roman" panose="02020603050405020304" pitchFamily="18" charset="0"/>
              </a:rPr>
              <a:t> by a combination of many interacting factors. These include:-</a:t>
            </a:r>
            <a:endParaRPr lang="en-US" sz="2800" b="0" i="0" u="none" strike="noStrike" baseline="0" dirty="0">
              <a:solidFill>
                <a:srgbClr val="000000"/>
              </a:solidFill>
              <a:latin typeface="Times New Roman" panose="02020603050405020304" pitchFamily="18" charset="0"/>
            </a:endParaRPr>
          </a:p>
          <a:p>
            <a:pPr lvl="1" algn="just">
              <a:buFont typeface="Wingdings" panose="05000000000000000000" pitchFamily="2" charset="2"/>
              <a:buChar char="Ø"/>
            </a:pPr>
            <a:r>
              <a:rPr lang="en-US" b="0" i="0" u="none" strike="noStrike" baseline="0" dirty="0">
                <a:solidFill>
                  <a:srgbClr val="000000"/>
                </a:solidFill>
                <a:latin typeface="Times New Roman" panose="02020603050405020304" pitchFamily="18" charset="0"/>
              </a:rPr>
              <a:t> latitude, </a:t>
            </a:r>
            <a:endParaRPr lang="en-US" b="0" i="0" u="none" strike="noStrike" baseline="0" dirty="0">
              <a:solidFill>
                <a:srgbClr val="000000"/>
              </a:solidFill>
              <a:latin typeface="Times New Roman" panose="02020603050405020304" pitchFamily="18" charset="0"/>
            </a:endParaRPr>
          </a:p>
          <a:p>
            <a:pPr lvl="1">
              <a:buFont typeface="Wingdings" panose="05000000000000000000" pitchFamily="2" charset="2"/>
              <a:buChar char="Ø"/>
            </a:pPr>
            <a:r>
              <a:rPr lang="en-US" dirty="0">
                <a:solidFill>
                  <a:srgbClr val="000000"/>
                </a:solidFill>
                <a:latin typeface="Times New Roman" panose="02020603050405020304" pitchFamily="18" charset="0"/>
              </a:rPr>
              <a:t>E</a:t>
            </a:r>
            <a:r>
              <a:rPr lang="en-US" b="0" i="0" u="none" strike="noStrike" baseline="0" dirty="0">
                <a:solidFill>
                  <a:srgbClr val="000000"/>
                </a:solidFill>
                <a:latin typeface="Times New Roman" panose="02020603050405020304" pitchFamily="18" charset="0"/>
              </a:rPr>
              <a:t>levation, </a:t>
            </a:r>
            <a:endParaRPr lang="en-US" b="0" i="0" u="none" strike="noStrike" baseline="0" dirty="0">
              <a:solidFill>
                <a:srgbClr val="000000"/>
              </a:solidFill>
              <a:latin typeface="Times New Roman" panose="02020603050405020304" pitchFamily="18" charset="0"/>
            </a:endParaRPr>
          </a:p>
          <a:p>
            <a:pPr lvl="1">
              <a:buFont typeface="Wingdings" panose="05000000000000000000" pitchFamily="2" charset="2"/>
              <a:buChar char="Ø"/>
            </a:pPr>
            <a:r>
              <a:rPr lang="en-US" dirty="0">
                <a:solidFill>
                  <a:srgbClr val="000000"/>
                </a:solidFill>
                <a:latin typeface="Times New Roman" panose="02020603050405020304" pitchFamily="18" charset="0"/>
              </a:rPr>
              <a:t>N</a:t>
            </a:r>
            <a:r>
              <a:rPr lang="en-US" b="0" i="0" u="none" strike="noStrike" baseline="0" dirty="0">
                <a:solidFill>
                  <a:srgbClr val="000000"/>
                </a:solidFill>
                <a:latin typeface="Times New Roman" panose="02020603050405020304" pitchFamily="18" charset="0"/>
              </a:rPr>
              <a:t>earby water, </a:t>
            </a:r>
            <a:endParaRPr lang="en-US" b="0" i="0" u="none" strike="noStrike" baseline="0" dirty="0">
              <a:solidFill>
                <a:srgbClr val="000000"/>
              </a:solidFill>
              <a:latin typeface="Times New Roman" panose="02020603050405020304" pitchFamily="18" charset="0"/>
            </a:endParaRPr>
          </a:p>
          <a:p>
            <a:pPr lvl="1">
              <a:buFont typeface="Wingdings" panose="05000000000000000000" pitchFamily="2" charset="2"/>
              <a:buChar char="Ø"/>
            </a:pPr>
            <a:r>
              <a:rPr lang="en-US" dirty="0">
                <a:solidFill>
                  <a:srgbClr val="000000"/>
                </a:solidFill>
                <a:latin typeface="Times New Roman" panose="02020603050405020304" pitchFamily="18" charset="0"/>
              </a:rPr>
              <a:t>O</a:t>
            </a:r>
            <a:r>
              <a:rPr lang="en-US" b="0" i="0" u="none" strike="noStrike" baseline="0" dirty="0">
                <a:solidFill>
                  <a:srgbClr val="000000"/>
                </a:solidFill>
                <a:latin typeface="Times New Roman" panose="02020603050405020304" pitchFamily="18" charset="0"/>
              </a:rPr>
              <a:t>cean currents, </a:t>
            </a:r>
            <a:endParaRPr lang="en-US" b="0" i="0" u="none" strike="noStrike" baseline="0" dirty="0">
              <a:solidFill>
                <a:srgbClr val="000000"/>
              </a:solidFill>
              <a:latin typeface="Times New Roman" panose="02020603050405020304" pitchFamily="18" charset="0"/>
            </a:endParaRPr>
          </a:p>
          <a:p>
            <a:pPr lvl="1">
              <a:buFont typeface="Wingdings" panose="05000000000000000000" pitchFamily="2" charset="2"/>
              <a:buChar char="Ø"/>
            </a:pPr>
            <a:r>
              <a:rPr lang="en-US" dirty="0">
                <a:solidFill>
                  <a:srgbClr val="000000"/>
                </a:solidFill>
                <a:latin typeface="Times New Roman" panose="02020603050405020304" pitchFamily="18" charset="0"/>
              </a:rPr>
              <a:t>T</a:t>
            </a:r>
            <a:r>
              <a:rPr lang="en-US" b="0" i="0" u="none" strike="noStrike" baseline="0" dirty="0">
                <a:solidFill>
                  <a:srgbClr val="000000"/>
                </a:solidFill>
                <a:latin typeface="Times New Roman" panose="02020603050405020304" pitchFamily="18" charset="0"/>
              </a:rPr>
              <a:t>opography, </a:t>
            </a:r>
            <a:endParaRPr lang="en-US" b="0" i="0" u="none" strike="noStrike" baseline="0" dirty="0">
              <a:solidFill>
                <a:srgbClr val="000000"/>
              </a:solidFill>
              <a:latin typeface="Times New Roman" panose="02020603050405020304" pitchFamily="18" charset="0"/>
            </a:endParaRPr>
          </a:p>
          <a:p>
            <a:pPr lvl="1">
              <a:buFont typeface="Wingdings" panose="05000000000000000000" pitchFamily="2" charset="2"/>
              <a:buChar char="Ø"/>
            </a:pPr>
            <a:r>
              <a:rPr lang="en-US" dirty="0">
                <a:solidFill>
                  <a:srgbClr val="000000"/>
                </a:solidFill>
                <a:latin typeface="Times New Roman" panose="02020603050405020304" pitchFamily="18" charset="0"/>
              </a:rPr>
              <a:t>V</a:t>
            </a:r>
            <a:r>
              <a:rPr lang="en-US" b="0" i="0" u="none" strike="noStrike" baseline="0" dirty="0">
                <a:solidFill>
                  <a:srgbClr val="000000"/>
                </a:solidFill>
                <a:latin typeface="Times New Roman" panose="02020603050405020304" pitchFamily="18" charset="0"/>
              </a:rPr>
              <a:t>egetation, and </a:t>
            </a:r>
            <a:endParaRPr lang="en-US" b="0" i="0" u="none" strike="noStrike" baseline="0" dirty="0">
              <a:solidFill>
                <a:srgbClr val="000000"/>
              </a:solidFill>
              <a:latin typeface="Times New Roman" panose="02020603050405020304" pitchFamily="18" charset="0"/>
            </a:endParaRPr>
          </a:p>
          <a:p>
            <a:pPr lvl="1">
              <a:buFont typeface="Wingdings" panose="05000000000000000000" pitchFamily="2" charset="2"/>
              <a:buChar char="Ø"/>
            </a:pPr>
            <a:r>
              <a:rPr lang="en-US" dirty="0">
                <a:solidFill>
                  <a:srgbClr val="000000"/>
                </a:solidFill>
                <a:latin typeface="Times New Roman" panose="02020603050405020304" pitchFamily="18" charset="0"/>
              </a:rPr>
              <a:t>P</a:t>
            </a:r>
            <a:r>
              <a:rPr lang="en-US" b="0" i="0" u="none" strike="noStrike" baseline="0" dirty="0">
                <a:solidFill>
                  <a:srgbClr val="000000"/>
                </a:solidFill>
                <a:latin typeface="Times New Roman" panose="02020603050405020304" pitchFamily="18" charset="0"/>
              </a:rPr>
              <a:t>revailing winds. </a:t>
            </a:r>
            <a:endParaRPr lang="en-US"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Hotness or coldness, rainy or cloudiness, sunniness, windiness or calmness, of air you are feeling on the </a:t>
            </a:r>
            <a:r>
              <a:rPr lang="en-US" sz="2800" b="1" i="0" u="none" strike="noStrike" baseline="0" dirty="0">
                <a:solidFill>
                  <a:srgbClr val="002060"/>
                </a:solidFill>
                <a:latin typeface="Times New Roman" panose="02020603050405020304" pitchFamily="18" charset="0"/>
              </a:rPr>
              <a:t>daily base </a:t>
            </a:r>
            <a:r>
              <a:rPr lang="en-US" sz="2800" b="0" i="0" u="none" strike="noStrike" baseline="0" dirty="0">
                <a:solidFill>
                  <a:srgbClr val="000000"/>
                </a:solidFill>
                <a:latin typeface="Times New Roman" panose="02020603050405020304" pitchFamily="18" charset="0"/>
              </a:rPr>
              <a:t>in your current location are </a:t>
            </a:r>
            <a:r>
              <a:rPr lang="en-US" sz="2800" b="1" i="0" u="none" strike="noStrike" baseline="0" dirty="0">
                <a:solidFill>
                  <a:srgbClr val="002060"/>
                </a:solidFill>
                <a:latin typeface="Times New Roman" panose="02020603050405020304" pitchFamily="18" charset="0"/>
              </a:rPr>
              <a:t>expressions of weather</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b="1" u="none" strike="noStrike" baseline="0" dirty="0">
                <a:solidFill>
                  <a:srgbClr val="002060"/>
                </a:solidFill>
                <a:latin typeface="Times New Roman" panose="02020603050405020304" pitchFamily="18" charset="0"/>
              </a:rPr>
              <a:t>The question is</a:t>
            </a:r>
            <a:r>
              <a:rPr lang="en-US" b="0" i="0" u="none" strike="noStrike" baseline="0" dirty="0">
                <a:solidFill>
                  <a:srgbClr val="000000"/>
                </a:solidFill>
                <a:latin typeface="Times New Roman" panose="02020603050405020304" pitchFamily="18" charset="0"/>
              </a:rPr>
              <a:t>……what determines the variations in weather and climate between places and </a:t>
            </a:r>
            <a:r>
              <a:rPr lang="en-US" sz="2800" b="0" i="0" u="none" strike="noStrike" baseline="0" dirty="0">
                <a:solidFill>
                  <a:srgbClr val="000000"/>
                </a:solidFill>
                <a:latin typeface="Times New Roman" panose="02020603050405020304" pitchFamily="18" charset="0"/>
              </a:rPr>
              <a:t>seasons. ?</a:t>
            </a:r>
            <a:endParaRPr lang="en-US" sz="2800" b="0" i="0" u="none" strike="noStrike" baseline="0"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The determining factors are called </a:t>
            </a:r>
            <a:r>
              <a:rPr lang="en-US" b="1" dirty="0">
                <a:solidFill>
                  <a:srgbClr val="002060"/>
                </a:solidFill>
                <a:latin typeface="Times New Roman" panose="02020603050405020304" pitchFamily="18" charset="0"/>
              </a:rPr>
              <a:t>“</a:t>
            </a:r>
            <a:r>
              <a:rPr lang="en-US" sz="2800" b="1" i="1" u="none" strike="noStrike" baseline="0" dirty="0">
                <a:solidFill>
                  <a:srgbClr val="002060"/>
                </a:solidFill>
                <a:latin typeface="Times New Roman" panose="02020603050405020304" pitchFamily="18" charset="0"/>
              </a:rPr>
              <a:t>controls of weather and climate or climatic controls”. </a:t>
            </a:r>
            <a:endParaRPr lang="en-US" b="1"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069"/>
            <a:ext cx="10515600" cy="592818"/>
          </a:xfrm>
        </p:spPr>
        <p:txBody>
          <a:bodyPr>
            <a:normAutofit fontScale="90000"/>
          </a:bodyPr>
          <a:lstStyle/>
          <a:p>
            <a:br>
              <a:rPr lang="en-US" sz="4800" b="0" i="0" u="none" strike="noStrike" baseline="0" dirty="0">
                <a:solidFill>
                  <a:srgbClr val="000000"/>
                </a:solidFill>
                <a:latin typeface="Times New Roman" panose="02020603050405020304" pitchFamily="18" charset="0"/>
              </a:rPr>
            </a:br>
            <a:r>
              <a:rPr lang="en-US" sz="3100" b="1" i="1" u="none" strike="noStrike" baseline="0" dirty="0">
                <a:solidFill>
                  <a:srgbClr val="000000"/>
                </a:solidFill>
                <a:latin typeface="Times New Roman" panose="02020603050405020304" pitchFamily="18" charset="0"/>
              </a:rPr>
              <a:t>a. </a:t>
            </a:r>
            <a:r>
              <a:rPr lang="en-US" sz="3100" b="1" i="0" u="none" strike="noStrike" baseline="0" dirty="0">
                <a:solidFill>
                  <a:srgbClr val="000000"/>
                </a:solidFill>
                <a:latin typeface="Times New Roman" panose="02020603050405020304" pitchFamily="18" charset="0"/>
              </a:rPr>
              <a:t>Latitude </a:t>
            </a:r>
            <a:br>
              <a:rPr lang="en-US" sz="4400" b="0" i="0" u="none" strike="noStrike" baseline="0" dirty="0">
                <a:solidFill>
                  <a:srgbClr val="000000"/>
                </a:solidFill>
                <a:latin typeface="Times New Roman" panose="02020603050405020304" pitchFamily="18" charset="0"/>
              </a:rPr>
            </a:br>
            <a:endParaRPr lang="en-US" dirty="0"/>
          </a:p>
        </p:txBody>
      </p:sp>
      <p:sp>
        <p:nvSpPr>
          <p:cNvPr id="3" name="Content Placeholder 2"/>
          <p:cNvSpPr>
            <a:spLocks noGrp="1"/>
          </p:cNvSpPr>
          <p:nvPr>
            <p:ph idx="1"/>
          </p:nvPr>
        </p:nvSpPr>
        <p:spPr>
          <a:xfrm>
            <a:off x="293914" y="892629"/>
            <a:ext cx="11506200" cy="5693228"/>
          </a:xfrm>
        </p:spPr>
        <p:txBody>
          <a:bodyPr/>
          <a:lstStyle/>
          <a:p>
            <a:endParaRPr lang="en-US" b="1" i="1" u="none" strike="noStrike" baseline="0" dirty="0">
              <a:solidFill>
                <a:srgbClr val="000000"/>
              </a:solidFill>
              <a:latin typeface="Times New Roman" panose="02020603050405020304" pitchFamily="18" charset="0"/>
              <a:cs typeface="Times New Roman" panose="02020603050405020304" pitchFamily="18" charset="0"/>
            </a:endParaRPr>
          </a:p>
          <a:p>
            <a:r>
              <a:rPr lang="en-US" b="1" i="1" u="none" strike="noStrike" baseline="0" dirty="0">
                <a:solidFill>
                  <a:srgbClr val="000000"/>
                </a:solidFill>
                <a:latin typeface="Times New Roman" panose="02020603050405020304" pitchFamily="18" charset="0"/>
                <a:cs typeface="Times New Roman" panose="02020603050405020304" pitchFamily="18" charset="0"/>
              </a:rPr>
              <a:t>Latitude </a:t>
            </a:r>
            <a:r>
              <a:rPr lang="en-US" b="0" i="0" u="none" strike="noStrike" baseline="0" dirty="0">
                <a:solidFill>
                  <a:srgbClr val="000000"/>
                </a:solidFill>
                <a:latin typeface="Times New Roman" panose="02020603050405020304" pitchFamily="18" charset="0"/>
                <a:cs typeface="Times New Roman" panose="02020603050405020304" pitchFamily="18" charset="0"/>
              </a:rPr>
              <a:t>is the distance of a location </a:t>
            </a:r>
            <a:r>
              <a:rPr lang="en-US" b="1" i="0" u="none" strike="noStrike" baseline="0" dirty="0">
                <a:solidFill>
                  <a:srgbClr val="002060"/>
                </a:solidFill>
                <a:latin typeface="Times New Roman" panose="02020603050405020304" pitchFamily="18" charset="0"/>
                <a:cs typeface="Times New Roman" panose="02020603050405020304" pitchFamily="18" charset="0"/>
              </a:rPr>
              <a:t>from the equator</a:t>
            </a:r>
            <a:r>
              <a:rPr lang="en-US" b="0" i="0" u="none" strike="noStrike" baseline="0" dirty="0">
                <a:solidFill>
                  <a:srgbClr val="000000"/>
                </a:solidFill>
                <a:latin typeface="Times New Roman" panose="02020603050405020304" pitchFamily="18" charset="0"/>
                <a:cs typeface="Times New Roman" panose="02020603050405020304" pitchFamily="18" charset="0"/>
              </a:rPr>
              <a:t>. The sun shines directly on equator for more hours during the year than anywhere else. </a:t>
            </a:r>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b="0" i="0" u="none" strike="noStrike" baseline="0" dirty="0">
                <a:solidFill>
                  <a:srgbClr val="000000"/>
                </a:solidFill>
                <a:latin typeface="Times New Roman" panose="02020603050405020304" pitchFamily="18" charset="0"/>
                <a:cs typeface="Times New Roman" panose="02020603050405020304" pitchFamily="18" charset="0"/>
              </a:rPr>
              <a:t>Latitudinal location of Ethiopia and the Horn resulted in; </a:t>
            </a:r>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2800" dirty="0">
                <a:solidFill>
                  <a:srgbClr val="000000"/>
                </a:solidFill>
                <a:latin typeface="Times New Roman" panose="02020603050405020304" pitchFamily="18" charset="0"/>
                <a:cs typeface="Times New Roman" panose="02020603050405020304" pitchFamily="18" charset="0"/>
              </a:rPr>
              <a:t> </a:t>
            </a:r>
            <a:r>
              <a:rPr lang="en-US" sz="2800" b="0" i="1" u="none" strike="noStrike" baseline="0" dirty="0">
                <a:solidFill>
                  <a:srgbClr val="000000"/>
                </a:solidFill>
                <a:latin typeface="Times New Roman" panose="02020603050405020304" pitchFamily="18" charset="0"/>
                <a:cs typeface="Times New Roman" panose="02020603050405020304" pitchFamily="18" charset="0"/>
              </a:rPr>
              <a:t>high average temperatures, </a:t>
            </a:r>
            <a:endParaRPr lang="en-US" sz="2800" dirty="0">
              <a:solidFill>
                <a:srgbClr val="000000"/>
              </a:solidFill>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2800" b="0" i="1" u="none" strike="noStrike" baseline="0" dirty="0">
                <a:solidFill>
                  <a:srgbClr val="000000"/>
                </a:solidFill>
                <a:latin typeface="Times New Roman" panose="02020603050405020304" pitchFamily="18" charset="0"/>
                <a:cs typeface="Times New Roman" panose="02020603050405020304" pitchFamily="18" charset="0"/>
              </a:rPr>
              <a:t> high daily and small annual ranges of temperature, </a:t>
            </a:r>
            <a:endParaRPr lang="en-US" sz="2800" dirty="0">
              <a:solidFill>
                <a:srgbClr val="000000"/>
              </a:solidFill>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2800" b="0" i="1" u="none" strike="noStrike" baseline="0" dirty="0">
                <a:solidFill>
                  <a:srgbClr val="000000"/>
                </a:solidFill>
                <a:latin typeface="Times New Roman" panose="02020603050405020304" pitchFamily="18" charset="0"/>
                <a:cs typeface="Times New Roman" panose="02020603050405020304" pitchFamily="18" charset="0"/>
              </a:rPr>
              <a:t> no significant variation in </a:t>
            </a:r>
            <a:r>
              <a:rPr lang="en-US" sz="2800" b="1" i="1" u="none" strike="noStrike" baseline="0" dirty="0">
                <a:solidFill>
                  <a:srgbClr val="002060"/>
                </a:solidFill>
                <a:latin typeface="Times New Roman" panose="02020603050405020304" pitchFamily="18" charset="0"/>
                <a:cs typeface="Times New Roman" panose="02020603050405020304" pitchFamily="18" charset="0"/>
              </a:rPr>
              <a:t>length of day and night </a:t>
            </a:r>
            <a:r>
              <a:rPr lang="en-US" sz="2800" b="0" i="1" u="none" strike="noStrike" baseline="0" dirty="0">
                <a:solidFill>
                  <a:srgbClr val="000000"/>
                </a:solidFill>
                <a:latin typeface="Times New Roman" panose="02020603050405020304" pitchFamily="18" charset="0"/>
                <a:cs typeface="Times New Roman" panose="02020603050405020304" pitchFamily="18" charset="0"/>
              </a:rPr>
              <a:t>between </a:t>
            </a:r>
            <a:r>
              <a:rPr lang="en-US" sz="2800" b="1" i="1" u="none" strike="noStrike" baseline="0" dirty="0">
                <a:solidFill>
                  <a:srgbClr val="002060"/>
                </a:solidFill>
                <a:latin typeface="Times New Roman" panose="02020603050405020304" pitchFamily="18" charset="0"/>
                <a:cs typeface="Times New Roman" panose="02020603050405020304" pitchFamily="18" charset="0"/>
              </a:rPr>
              <a:t>summer</a:t>
            </a:r>
            <a:r>
              <a:rPr lang="en-US" sz="2800" b="0" i="1" u="none" strike="noStrike" baseline="0" dirty="0">
                <a:solidFill>
                  <a:srgbClr val="000000"/>
                </a:solidFill>
                <a:latin typeface="Times New Roman" panose="02020603050405020304" pitchFamily="18" charset="0"/>
                <a:cs typeface="Times New Roman" panose="02020603050405020304" pitchFamily="18" charset="0"/>
              </a:rPr>
              <a:t> and </a:t>
            </a:r>
            <a:r>
              <a:rPr lang="en-US" sz="2800" b="1" i="1" u="none" strike="noStrike" baseline="0" dirty="0">
                <a:solidFill>
                  <a:srgbClr val="002060"/>
                </a:solidFill>
                <a:latin typeface="Times New Roman" panose="02020603050405020304" pitchFamily="18" charset="0"/>
                <a:cs typeface="Times New Roman" panose="02020603050405020304" pitchFamily="18" charset="0"/>
              </a:rPr>
              <a:t>winter. </a:t>
            </a: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486"/>
            <a:ext cx="10515600" cy="544286"/>
          </a:xfrm>
        </p:spPr>
        <p:txBody>
          <a:bodyPr>
            <a:normAutofit fontScale="90000"/>
          </a:bodyPr>
          <a:lstStyle/>
          <a:p>
            <a:br>
              <a:rPr lang="en-US" sz="3100" b="0" i="0" u="none" strike="noStrike" baseline="0" dirty="0">
                <a:solidFill>
                  <a:srgbClr val="000000"/>
                </a:solidFill>
                <a:latin typeface="Times New Roman" panose="02020603050405020304" pitchFamily="18" charset="0"/>
              </a:rPr>
            </a:br>
            <a:r>
              <a:rPr lang="en-US" sz="3100" b="1" i="1" u="none" strike="noStrike" baseline="0" dirty="0">
                <a:solidFill>
                  <a:srgbClr val="000000"/>
                </a:solidFill>
                <a:latin typeface="Times New Roman" panose="02020603050405020304" pitchFamily="18" charset="0"/>
              </a:rPr>
              <a:t>b. </a:t>
            </a:r>
            <a:r>
              <a:rPr lang="en-US" sz="3100" b="1" i="0" u="none" strike="noStrike" baseline="0" dirty="0">
                <a:solidFill>
                  <a:srgbClr val="000000"/>
                </a:solidFill>
                <a:latin typeface="Times New Roman" panose="02020603050405020304" pitchFamily="18" charset="0"/>
              </a:rPr>
              <a:t>Inclination of the Earth's Axis </a:t>
            </a:r>
            <a:br>
              <a:rPr lang="en-US" sz="4400" b="0" i="0" u="none" strike="noStrike" baseline="0" dirty="0">
                <a:solidFill>
                  <a:srgbClr val="000000"/>
                </a:solidFill>
                <a:latin typeface="Times New Roman" panose="02020603050405020304" pitchFamily="18" charset="0"/>
              </a:rPr>
            </a:br>
            <a:endParaRPr lang="en-US" dirty="0"/>
          </a:p>
        </p:txBody>
      </p:sp>
      <p:sp>
        <p:nvSpPr>
          <p:cNvPr id="3" name="Content Placeholder 2"/>
          <p:cNvSpPr>
            <a:spLocks noGrp="1"/>
          </p:cNvSpPr>
          <p:nvPr>
            <p:ph idx="1"/>
          </p:nvPr>
        </p:nvSpPr>
        <p:spPr>
          <a:xfrm>
            <a:off x="304800" y="696686"/>
            <a:ext cx="11593286" cy="5921828"/>
          </a:xfrm>
        </p:spPr>
        <p:txBody>
          <a:bodyPr>
            <a:normAutofit lnSpcReduction="10000"/>
          </a:bodyPr>
          <a:lstStyle/>
          <a:p>
            <a:pPr algn="just"/>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The earth's rotation axis makes an angle of about </a:t>
            </a:r>
            <a:r>
              <a:rPr lang="en-US" sz="2800" b="1" i="0" u="none" strike="noStrike" baseline="0" dirty="0">
                <a:solidFill>
                  <a:srgbClr val="002060"/>
                </a:solidFill>
                <a:latin typeface="Times New Roman" panose="02020603050405020304" pitchFamily="18" charset="0"/>
              </a:rPr>
              <a:t>66 ½ ° </a:t>
            </a:r>
            <a:r>
              <a:rPr lang="en-US" sz="2800" b="0" i="0" u="none" strike="noStrike" baseline="0" dirty="0">
                <a:solidFill>
                  <a:srgbClr val="000000"/>
                </a:solidFill>
                <a:latin typeface="Times New Roman" panose="02020603050405020304" pitchFamily="18" charset="0"/>
              </a:rPr>
              <a:t>with the plane of </a:t>
            </a:r>
            <a:r>
              <a:rPr lang="en-US" sz="2800" b="1" i="0" u="none" strike="noStrike" baseline="0" dirty="0">
                <a:solidFill>
                  <a:srgbClr val="002060"/>
                </a:solidFill>
                <a:latin typeface="Times New Roman" panose="02020603050405020304" pitchFamily="18" charset="0"/>
              </a:rPr>
              <a:t>its orbit </a:t>
            </a:r>
            <a:r>
              <a:rPr lang="en-US" sz="2800" b="0" i="0" u="none" strike="noStrike" baseline="0" dirty="0">
                <a:solidFill>
                  <a:srgbClr val="000000"/>
                </a:solidFill>
                <a:latin typeface="Times New Roman" panose="02020603050405020304" pitchFamily="18" charset="0"/>
              </a:rPr>
              <a:t>around the sun, or about </a:t>
            </a:r>
            <a:r>
              <a:rPr lang="en-US" sz="2800" b="1" i="0" u="none" strike="noStrike" baseline="0" dirty="0">
                <a:solidFill>
                  <a:srgbClr val="002060"/>
                </a:solidFill>
                <a:latin typeface="Times New Roman" panose="02020603050405020304" pitchFamily="18" charset="0"/>
              </a:rPr>
              <a:t>23 ½ ° </a:t>
            </a:r>
            <a:r>
              <a:rPr lang="en-US" sz="2800" b="0" i="0" u="none" strike="noStrike" baseline="0" dirty="0">
                <a:solidFill>
                  <a:srgbClr val="000000"/>
                </a:solidFill>
                <a:latin typeface="Times New Roman" panose="02020603050405020304" pitchFamily="18" charset="0"/>
              </a:rPr>
              <a:t>from the perpendicular to the </a:t>
            </a:r>
            <a:r>
              <a:rPr lang="en-US" sz="2800" b="1" i="0" u="none" strike="noStrike" baseline="0" dirty="0">
                <a:solidFill>
                  <a:srgbClr val="002060"/>
                </a:solidFill>
                <a:latin typeface="Times New Roman" panose="02020603050405020304" pitchFamily="18" charset="0"/>
              </a:rPr>
              <a:t>ecliptic plane. </a:t>
            </a:r>
            <a:endParaRPr lang="en-US" sz="2800" b="1" i="0" u="none" strike="noStrike" baseline="0" dirty="0">
              <a:solidFill>
                <a:srgbClr val="00206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This inclination determines the location of the </a:t>
            </a:r>
            <a:r>
              <a:rPr lang="en-US" sz="2800" b="1" i="0" u="none" strike="noStrike" baseline="0" dirty="0">
                <a:solidFill>
                  <a:srgbClr val="002060"/>
                </a:solidFill>
                <a:latin typeface="Times New Roman" panose="02020603050405020304" pitchFamily="18" charset="0"/>
              </a:rPr>
              <a:t>Tropics of Cancer</a:t>
            </a:r>
            <a:r>
              <a:rPr lang="en-US" sz="2800" b="0" i="0" u="none" strike="noStrike" baseline="0" dirty="0">
                <a:solidFill>
                  <a:srgbClr val="000000"/>
                </a:solidFill>
                <a:latin typeface="Times New Roman" panose="02020603050405020304" pitchFamily="18" charset="0"/>
              </a:rPr>
              <a:t>, </a:t>
            </a:r>
            <a:r>
              <a:rPr lang="en-US" sz="2800" b="1" i="0" u="none" strike="noStrike" baseline="0" dirty="0">
                <a:solidFill>
                  <a:srgbClr val="002060"/>
                </a:solidFill>
                <a:latin typeface="Times New Roman" panose="02020603050405020304" pitchFamily="18" charset="0"/>
              </a:rPr>
              <a:t>Capricorn</a:t>
            </a:r>
            <a:r>
              <a:rPr lang="en-US" sz="2800" b="0" i="0" u="none" strike="noStrike" baseline="0" dirty="0">
                <a:solidFill>
                  <a:srgbClr val="000000"/>
                </a:solidFill>
                <a:latin typeface="Times New Roman" panose="02020603050405020304" pitchFamily="18" charset="0"/>
              </a:rPr>
              <a:t> and the </a:t>
            </a:r>
            <a:r>
              <a:rPr lang="en-US" sz="2800" b="1" i="0" u="none" strike="noStrike" baseline="0" dirty="0">
                <a:solidFill>
                  <a:srgbClr val="002060"/>
                </a:solidFill>
                <a:latin typeface="Times New Roman" panose="02020603050405020304" pitchFamily="18" charset="0"/>
              </a:rPr>
              <a:t>Arctic and Antarctic Circles</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algn="just"/>
            <a:r>
              <a:rPr lang="en-US" sz="2800" b="0" i="0" u="none" strike="noStrike" baseline="0" dirty="0">
                <a:solidFill>
                  <a:srgbClr val="000000"/>
                </a:solidFill>
                <a:latin typeface="Times New Roman" panose="02020603050405020304" pitchFamily="18" charset="0"/>
              </a:rPr>
              <a:t>As the earth </a:t>
            </a:r>
            <a:r>
              <a:rPr lang="en-US" sz="2800" b="1" i="0" u="none" strike="noStrike" baseline="0" dirty="0">
                <a:solidFill>
                  <a:srgbClr val="002060"/>
                </a:solidFill>
                <a:latin typeface="Times New Roman" panose="02020603050405020304" pitchFamily="18" charset="0"/>
              </a:rPr>
              <a:t>revolves around the sun</a:t>
            </a:r>
            <a:r>
              <a:rPr lang="en-US" sz="2800" b="0" i="0" u="none" strike="noStrike" baseline="0" dirty="0">
                <a:solidFill>
                  <a:srgbClr val="000000"/>
                </a:solidFill>
                <a:latin typeface="Times New Roman" panose="02020603050405020304" pitchFamily="18" charset="0"/>
              </a:rPr>
              <a:t>, this inclination produces:-</a:t>
            </a:r>
            <a:endParaRPr lang="en-US" sz="2800" b="0" i="0" u="none" strike="noStrike" baseline="0" dirty="0">
              <a:solidFill>
                <a:srgbClr val="000000"/>
              </a:solidFill>
              <a:latin typeface="Times New Roman" panose="02020603050405020304" pitchFamily="18" charset="0"/>
            </a:endParaRPr>
          </a:p>
          <a:p>
            <a:pPr marL="914400" lvl="1" indent="-457200" algn="just">
              <a:buAutoNum type="arabicPeriod"/>
            </a:pPr>
            <a:r>
              <a:rPr lang="en-US" sz="2800" dirty="0">
                <a:solidFill>
                  <a:srgbClr val="000000"/>
                </a:solidFill>
                <a:latin typeface="Times New Roman" panose="02020603050405020304" pitchFamily="18" charset="0"/>
              </a:rPr>
              <a:t>A</a:t>
            </a:r>
            <a:r>
              <a:rPr lang="en-US" sz="2800" b="0" i="0" u="none" strike="noStrike" baseline="0" dirty="0">
                <a:solidFill>
                  <a:srgbClr val="000000"/>
                </a:solidFill>
                <a:latin typeface="Times New Roman" panose="02020603050405020304" pitchFamily="18" charset="0"/>
              </a:rPr>
              <a:t> change in the directness of the sun's rays; </a:t>
            </a:r>
            <a:endParaRPr lang="en-US" sz="2800" b="0" i="0" u="none" strike="noStrike" baseline="0" dirty="0">
              <a:solidFill>
                <a:srgbClr val="000000"/>
              </a:solidFill>
              <a:latin typeface="Times New Roman" panose="02020603050405020304" pitchFamily="18" charset="0"/>
            </a:endParaRPr>
          </a:p>
          <a:p>
            <a:pPr marL="914400" lvl="1" indent="-457200" algn="just">
              <a:buAutoNum type="arabicPeriod"/>
            </a:pPr>
            <a:r>
              <a:rPr lang="en-US" sz="2800" dirty="0">
                <a:solidFill>
                  <a:srgbClr val="000000"/>
                </a:solidFill>
                <a:latin typeface="Times New Roman" panose="02020603050405020304" pitchFamily="18" charset="0"/>
              </a:rPr>
              <a:t>D</a:t>
            </a:r>
            <a:r>
              <a:rPr lang="en-US" sz="2800" b="0" i="0" u="none" strike="noStrike" baseline="0" dirty="0">
                <a:solidFill>
                  <a:srgbClr val="000000"/>
                </a:solidFill>
                <a:latin typeface="Times New Roman" panose="02020603050405020304" pitchFamily="18" charset="0"/>
              </a:rPr>
              <a:t>ifferences in </a:t>
            </a:r>
            <a:r>
              <a:rPr lang="en-US" sz="2800" b="1" i="0" u="none" strike="noStrike" baseline="0" dirty="0">
                <a:solidFill>
                  <a:srgbClr val="002060"/>
                </a:solidFill>
                <a:latin typeface="Times New Roman" panose="02020603050405020304" pitchFamily="18" charset="0"/>
              </a:rPr>
              <a:t>length</a:t>
            </a:r>
            <a:r>
              <a:rPr lang="en-US" sz="2800" b="0" i="0" u="none" strike="noStrike" baseline="0" dirty="0">
                <a:solidFill>
                  <a:srgbClr val="000000"/>
                </a:solidFill>
                <a:latin typeface="Times New Roman" panose="02020603050405020304" pitchFamily="18" charset="0"/>
              </a:rPr>
              <a:t> of </a:t>
            </a:r>
            <a:r>
              <a:rPr lang="en-US" sz="2800" b="1" i="0" u="none" strike="noStrike" baseline="0" dirty="0">
                <a:solidFill>
                  <a:srgbClr val="002060"/>
                </a:solidFill>
                <a:latin typeface="Times New Roman" panose="02020603050405020304" pitchFamily="18" charset="0"/>
              </a:rPr>
              <a:t>day and seasons</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marL="457200" lvl="1" indent="0" algn="just">
              <a:buNone/>
            </a:pPr>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Astronomically, our planet’s </a:t>
            </a:r>
            <a:r>
              <a:rPr lang="en-US"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seasons change on four particular days </a:t>
            </a:r>
            <a:r>
              <a:rPr lang="en-US"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each year:- </a:t>
            </a:r>
            <a:endParaRPr lang="en-US"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71550" lvl="1" indent="-514350">
              <a:buAutoNum type="alphaLcPeriod"/>
            </a:pPr>
            <a:r>
              <a:rPr lang="en-US" sz="2800" dirty="0">
                <a:solidFill>
                  <a:srgbClr val="20202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wo solstices, one in </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June </a:t>
            </a:r>
            <a:r>
              <a:rPr lang="en-US" sz="2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and one in </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December</a:t>
            </a:r>
            <a:r>
              <a:rPr lang="en-US" sz="2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endParaRPr lang="en-US" sz="2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71550" lvl="1" indent="-514350">
              <a:buAutoNum type="alphaLcPeriod"/>
            </a:pPr>
            <a:r>
              <a:rPr lang="en-US" sz="2800" dirty="0">
                <a:solidFill>
                  <a:srgbClr val="20202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wo equinoxes (one in </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March</a:t>
            </a:r>
            <a:r>
              <a:rPr lang="en-US" sz="2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 and one in </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September</a:t>
            </a:r>
            <a:r>
              <a:rPr lang="en-US" sz="2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086"/>
            <a:ext cx="10515600" cy="527504"/>
          </a:xfrm>
        </p:spPr>
        <p:txBody>
          <a:bodyPr>
            <a:noAutofit/>
          </a:bodyPr>
          <a:lstStyle/>
          <a:p>
            <a:r>
              <a:rPr lang="en-US" sz="3200" b="1" i="1" u="none" strike="noStrike" baseline="0" dirty="0">
                <a:solidFill>
                  <a:srgbClr val="000000"/>
                </a:solidFill>
                <a:latin typeface="Times New Roman" panose="02020603050405020304" pitchFamily="18" charset="0"/>
              </a:rPr>
              <a:t>Equinoxes and Solstices </a:t>
            </a:r>
            <a:endParaRPr lang="en-US" sz="3200" dirty="0"/>
          </a:p>
        </p:txBody>
      </p:sp>
      <p:sp>
        <p:nvSpPr>
          <p:cNvPr id="3" name="Content Placeholder 2"/>
          <p:cNvSpPr>
            <a:spLocks noGrp="1"/>
          </p:cNvSpPr>
          <p:nvPr>
            <p:ph idx="1"/>
          </p:nvPr>
        </p:nvSpPr>
        <p:spPr>
          <a:xfrm>
            <a:off x="274320" y="699590"/>
            <a:ext cx="11673840" cy="5897153"/>
          </a:xfrm>
        </p:spPr>
        <p:txBody>
          <a:bodyPr>
            <a:normAutofit fontScale="92500" lnSpcReduction="20000"/>
          </a:bodyPr>
          <a:lstStyle/>
          <a:p>
            <a:pPr algn="just"/>
            <a:endParaRPr lang="en-US" sz="2800" b="0" i="0" u="none" strike="noStrike" baseline="0" dirty="0">
              <a:solidFill>
                <a:srgbClr val="000000"/>
              </a:solidFill>
              <a:latin typeface="Times New Roman" panose="02020603050405020304" pitchFamily="18" charset="0"/>
            </a:endParaRPr>
          </a:p>
          <a:p>
            <a:pPr algn="just"/>
            <a:r>
              <a:rPr lang="en-US" sz="3000" b="0" i="0" u="none" strike="noStrike" baseline="0" dirty="0">
                <a:solidFill>
                  <a:srgbClr val="000000"/>
                </a:solidFill>
                <a:latin typeface="Times New Roman" panose="02020603050405020304" pitchFamily="18" charset="0"/>
              </a:rPr>
              <a:t>An </a:t>
            </a:r>
            <a:r>
              <a:rPr lang="en-US" sz="3000" b="1" i="1" u="none" strike="noStrike" baseline="0" dirty="0">
                <a:solidFill>
                  <a:srgbClr val="000000"/>
                </a:solidFill>
                <a:latin typeface="Times New Roman" panose="02020603050405020304" pitchFamily="18" charset="0"/>
              </a:rPr>
              <a:t>equinox </a:t>
            </a:r>
            <a:r>
              <a:rPr lang="en-US" sz="3000" b="0" i="0" u="none" strike="noStrike" baseline="0" dirty="0">
                <a:solidFill>
                  <a:srgbClr val="000000"/>
                </a:solidFill>
                <a:latin typeface="Times New Roman" panose="02020603050405020304" pitchFamily="18" charset="0"/>
              </a:rPr>
              <a:t>is the instant of time when the </a:t>
            </a:r>
            <a:r>
              <a:rPr lang="en-US" sz="3000" b="1" i="0" u="none" strike="noStrike" baseline="0" dirty="0">
                <a:solidFill>
                  <a:srgbClr val="002060"/>
                </a:solidFill>
                <a:latin typeface="Times New Roman" panose="02020603050405020304" pitchFamily="18" charset="0"/>
              </a:rPr>
              <a:t>sun strikes </a:t>
            </a:r>
            <a:r>
              <a:rPr lang="en-US" sz="3000" b="0" i="0" u="none" strike="noStrike" baseline="0" dirty="0">
                <a:solidFill>
                  <a:srgbClr val="000000"/>
                </a:solidFill>
                <a:latin typeface="Times New Roman" panose="02020603050405020304" pitchFamily="18" charset="0"/>
              </a:rPr>
              <a:t>the plane of the </a:t>
            </a:r>
            <a:r>
              <a:rPr lang="en-US" sz="3000" b="1" i="0" u="none" strike="noStrike" baseline="0" dirty="0">
                <a:solidFill>
                  <a:srgbClr val="002060"/>
                </a:solidFill>
                <a:latin typeface="Times New Roman" panose="02020603050405020304" pitchFamily="18" charset="0"/>
              </a:rPr>
              <a:t>Earth's equator</a:t>
            </a:r>
            <a:r>
              <a:rPr lang="en-US" sz="3000" b="0" i="0" u="none" strike="noStrike" baseline="0" dirty="0">
                <a:solidFill>
                  <a:srgbClr val="000000"/>
                </a:solidFill>
                <a:latin typeface="Times New Roman" panose="02020603050405020304" pitchFamily="18" charset="0"/>
              </a:rPr>
              <a:t>. </a:t>
            </a:r>
            <a:endParaRPr lang="en-US" sz="3000" b="0" i="0" u="none" strike="noStrike" baseline="0" dirty="0">
              <a:solidFill>
                <a:srgbClr val="000000"/>
              </a:solidFill>
              <a:latin typeface="Times New Roman" panose="02020603050405020304" pitchFamily="18" charset="0"/>
            </a:endParaRPr>
          </a:p>
          <a:p>
            <a:pPr algn="just"/>
            <a:r>
              <a:rPr lang="en-US" sz="30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The term equinox, finds its origin in Latin with the roots </a:t>
            </a:r>
            <a:r>
              <a:rPr lang="en-US" sz="30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aequus</a:t>
            </a:r>
            <a:r>
              <a:rPr lang="en-US" sz="30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 meaning </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“Equal” </a:t>
            </a:r>
            <a:r>
              <a:rPr lang="en-US" sz="30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30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nox</a:t>
            </a:r>
            <a:r>
              <a:rPr lang="en-US" sz="30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 meaning </a:t>
            </a:r>
            <a:r>
              <a:rPr lang="en-US"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“Night.” </a:t>
            </a:r>
            <a:endParaRPr lang="en-US"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0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Astronomers define the equinox as </a:t>
            </a:r>
            <a:r>
              <a:rPr lang="en-US" sz="3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 moment the Earth’s Equator on its axis passes the same plane of the Sun’s equator</a:t>
            </a:r>
            <a:endParaRPr lang="en-US" sz="3000" b="1" dirty="0">
              <a:solidFill>
                <a:srgbClr val="0070C0"/>
              </a:solidFill>
              <a:latin typeface="Times New Roman" panose="02020603050405020304" pitchFamily="18" charset="0"/>
              <a:cs typeface="Times New Roman" panose="02020603050405020304" pitchFamily="18" charset="0"/>
            </a:endParaRPr>
          </a:p>
          <a:p>
            <a:pPr algn="just"/>
            <a:endParaRPr lang="en-US" sz="3000" b="0" i="0" u="none" strike="noStrike" baseline="0" dirty="0">
              <a:solidFill>
                <a:srgbClr val="000000"/>
              </a:solidFill>
              <a:latin typeface="Times New Roman" panose="02020603050405020304" pitchFamily="18" charset="0"/>
            </a:endParaRPr>
          </a:p>
          <a:p>
            <a:pPr algn="just"/>
            <a:r>
              <a:rPr lang="en-US" sz="3000" b="0" i="0" u="none" strike="noStrike" baseline="0" dirty="0">
                <a:solidFill>
                  <a:srgbClr val="000000"/>
                </a:solidFill>
                <a:latin typeface="Times New Roman" panose="02020603050405020304" pitchFamily="18" charset="0"/>
              </a:rPr>
              <a:t>During this passage the </a:t>
            </a:r>
            <a:r>
              <a:rPr lang="en-US" sz="3000" b="1" i="0" u="none" strike="noStrike" baseline="0" dirty="0">
                <a:solidFill>
                  <a:srgbClr val="002060"/>
                </a:solidFill>
                <a:latin typeface="Times New Roman" panose="02020603050405020304" pitchFamily="18" charset="0"/>
              </a:rPr>
              <a:t>length of day and night are equal</a:t>
            </a:r>
            <a:r>
              <a:rPr lang="en-US" sz="3000" b="0" i="0" u="none" strike="noStrike" baseline="0" dirty="0">
                <a:solidFill>
                  <a:srgbClr val="000000"/>
                </a:solidFill>
                <a:latin typeface="Times New Roman" panose="02020603050405020304" pitchFamily="18" charset="0"/>
              </a:rPr>
              <a:t>. </a:t>
            </a:r>
            <a:endParaRPr lang="en-US" sz="3000" b="0" i="0" u="none" strike="noStrike" baseline="0" dirty="0">
              <a:solidFill>
                <a:srgbClr val="000000"/>
              </a:solidFill>
              <a:latin typeface="Times New Roman" panose="02020603050405020304" pitchFamily="18" charset="0"/>
            </a:endParaRPr>
          </a:p>
          <a:p>
            <a:pPr marL="0" indent="0" algn="just">
              <a:buNone/>
            </a:pPr>
            <a:endParaRPr lang="en-US" sz="3000" b="0" i="0" u="none" strike="noStrike" baseline="0" dirty="0">
              <a:solidFill>
                <a:srgbClr val="000000"/>
              </a:solidFill>
              <a:latin typeface="Times New Roman" panose="02020603050405020304" pitchFamily="18" charset="0"/>
            </a:endParaRPr>
          </a:p>
          <a:p>
            <a:pPr algn="just"/>
            <a:r>
              <a:rPr lang="en-US" sz="3000" b="0" i="0" u="none" strike="noStrike" baseline="0" dirty="0">
                <a:solidFill>
                  <a:srgbClr val="000000"/>
                </a:solidFill>
                <a:latin typeface="Times New Roman" panose="02020603050405020304" pitchFamily="18" charset="0"/>
              </a:rPr>
              <a:t>Equinox appears </a:t>
            </a:r>
            <a:r>
              <a:rPr lang="en-US" sz="3000" b="1" i="0" u="none" strike="noStrike" baseline="0" dirty="0">
                <a:solidFill>
                  <a:srgbClr val="002060"/>
                </a:solidFill>
                <a:latin typeface="Times New Roman" panose="02020603050405020304" pitchFamily="18" charset="0"/>
              </a:rPr>
              <a:t>twice a year</a:t>
            </a:r>
            <a:r>
              <a:rPr lang="en-US" sz="3000" b="0" i="0" u="none" strike="noStrike" baseline="0" dirty="0">
                <a:solidFill>
                  <a:srgbClr val="000000"/>
                </a:solidFill>
                <a:latin typeface="Times New Roman" panose="02020603050405020304" pitchFamily="18" charset="0"/>
              </a:rPr>
              <a:t>. </a:t>
            </a:r>
            <a:endParaRPr lang="en-US" sz="3000" b="0" i="0" u="none" strike="noStrike" baseline="0" dirty="0">
              <a:solidFill>
                <a:srgbClr val="000000"/>
              </a:solidFill>
              <a:latin typeface="Times New Roman" panose="02020603050405020304" pitchFamily="18" charset="0"/>
            </a:endParaRPr>
          </a:p>
          <a:p>
            <a:pPr algn="just"/>
            <a:r>
              <a:rPr lang="en-US" sz="3000" dirty="0">
                <a:solidFill>
                  <a:srgbClr val="000000"/>
                </a:solidFill>
                <a:latin typeface="Times New Roman" panose="02020603050405020304" pitchFamily="18" charset="0"/>
              </a:rPr>
              <a:t>T</a:t>
            </a:r>
            <a:r>
              <a:rPr lang="en-US" sz="3000" b="0" i="0" u="none" strike="noStrike" baseline="0" dirty="0">
                <a:solidFill>
                  <a:srgbClr val="000000"/>
                </a:solidFill>
                <a:latin typeface="Times New Roman" panose="02020603050405020304" pitchFamily="18" charset="0"/>
              </a:rPr>
              <a:t>wo major equinoxes‟; </a:t>
            </a:r>
            <a:endParaRPr lang="en-US" sz="3000" b="0" i="0" u="none" strike="noStrike" baseline="0" dirty="0">
              <a:solidFill>
                <a:srgbClr val="000000"/>
              </a:solidFill>
              <a:latin typeface="Times New Roman" panose="02020603050405020304" pitchFamily="18" charset="0"/>
            </a:endParaRPr>
          </a:p>
          <a:p>
            <a:pPr marL="914400" lvl="1" indent="-457200">
              <a:buFont typeface="+mj-lt"/>
              <a:buAutoNum type="arabicPeriod"/>
            </a:pPr>
            <a:r>
              <a:rPr lang="en-US" sz="3000" b="1" i="1" u="none" strike="noStrike" baseline="0" dirty="0">
                <a:solidFill>
                  <a:srgbClr val="000000"/>
                </a:solidFill>
                <a:latin typeface="Times New Roman" panose="02020603050405020304" pitchFamily="18" charset="0"/>
              </a:rPr>
              <a:t>The Vernal (spring) equinox</a:t>
            </a:r>
            <a:r>
              <a:rPr lang="en-US" sz="3000" b="1" i="0" u="none" strike="noStrike" baseline="0" dirty="0">
                <a:solidFill>
                  <a:srgbClr val="000000"/>
                </a:solidFill>
                <a:latin typeface="Times New Roman" panose="02020603050405020304" pitchFamily="18" charset="0"/>
              </a:rPr>
              <a:t>:  and </a:t>
            </a:r>
            <a:endParaRPr lang="en-US" sz="3000" b="1" i="0" u="none" strike="noStrike" baseline="0" dirty="0">
              <a:solidFill>
                <a:srgbClr val="000000"/>
              </a:solidFill>
              <a:latin typeface="Times New Roman" panose="02020603050405020304" pitchFamily="18" charset="0"/>
            </a:endParaRPr>
          </a:p>
          <a:p>
            <a:pPr marL="914400" lvl="1" indent="-457200">
              <a:buFont typeface="+mj-lt"/>
              <a:buAutoNum type="arabicPeriod"/>
            </a:pPr>
            <a:r>
              <a:rPr lang="en-US" sz="3000" b="1" i="1" u="none" strike="noStrike" baseline="0" dirty="0">
                <a:solidFill>
                  <a:srgbClr val="000000"/>
                </a:solidFill>
                <a:latin typeface="Times New Roman" panose="02020603050405020304" pitchFamily="18" charset="0"/>
              </a:rPr>
              <a:t>The Autumn equinox: </a:t>
            </a:r>
            <a:endParaRPr lang="en-US" sz="3000" b="0" i="0" u="none" strike="noStrike" baseline="0" dirty="0">
              <a:solidFill>
                <a:srgbClr val="000000"/>
              </a:solidFill>
              <a:latin typeface="Times New Roman" panose="02020603050405020304" pitchFamily="18" charset="0"/>
            </a:endParaRPr>
          </a:p>
          <a:p>
            <a:pPr marL="914400" lvl="1" indent="-457200">
              <a:buFont typeface="+mj-lt"/>
              <a:buAutoNum type="arabicPeriod"/>
            </a:pPr>
            <a:endParaRPr lang="en-US" sz="2000" b="0" i="0" u="none" strike="noStrike" baseline="0" dirty="0">
              <a:solidFill>
                <a:srgbClr val="000000"/>
              </a:solidFill>
              <a:latin typeface="Times New Roman" panose="02020603050405020304" pitchFamily="18" charset="0"/>
            </a:endParaRPr>
          </a:p>
          <a:p>
            <a:pPr marL="971550" lvl="1" indent="-514350" algn="just">
              <a:buFont typeface="+mj-lt"/>
              <a:buAutoNum type="arabicPeriod"/>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977"/>
            <a:ext cx="10515600" cy="531223"/>
          </a:xfrm>
        </p:spPr>
        <p:txBody>
          <a:bodyPr>
            <a:normAutofit/>
          </a:bodyPr>
          <a:lstStyle/>
          <a:p>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Equinoxes</a:t>
            </a:r>
            <a:endParaRPr lang="en-US" dirty="0"/>
          </a:p>
        </p:txBody>
      </p:sp>
      <p:sp>
        <p:nvSpPr>
          <p:cNvPr id="3" name="Content Placeholder 2"/>
          <p:cNvSpPr>
            <a:spLocks noGrp="1"/>
          </p:cNvSpPr>
          <p:nvPr>
            <p:ph idx="1"/>
          </p:nvPr>
        </p:nvSpPr>
        <p:spPr>
          <a:xfrm>
            <a:off x="223521" y="711200"/>
            <a:ext cx="11663680" cy="5966823"/>
          </a:xfrm>
        </p:spPr>
        <p:txBody>
          <a:bodyPr/>
          <a:lstStyle/>
          <a:p>
            <a:pPr algn="just"/>
            <a:r>
              <a:rPr lang="en-US" sz="2800" b="1" i="1" u="none" strike="noStrike" baseline="0" dirty="0">
                <a:solidFill>
                  <a:srgbClr val="000000"/>
                </a:solidFill>
                <a:latin typeface="Times New Roman" panose="02020603050405020304" pitchFamily="18" charset="0"/>
              </a:rPr>
              <a:t>The Vernal (spring) equinox(march-21)</a:t>
            </a:r>
            <a:r>
              <a:rPr lang="en-US" sz="2800" b="1" i="0"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is the day when the point of verticality of sun’s rays crosses the equator </a:t>
            </a:r>
            <a:r>
              <a:rPr lang="en-US" sz="2800" b="1" i="0" u="none" strike="noStrike" baseline="0" dirty="0">
                <a:solidFill>
                  <a:srgbClr val="002060"/>
                </a:solidFill>
                <a:latin typeface="Times New Roman" panose="02020603050405020304" pitchFamily="18" charset="0"/>
              </a:rPr>
              <a:t>northwards</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r>
              <a:rPr lang="en-US" sz="2800" b="0" i="0" u="none" strike="noStrike" baseline="0" dirty="0">
                <a:solidFill>
                  <a:srgbClr val="000000"/>
                </a:solidFill>
                <a:latin typeface="Times New Roman" panose="02020603050405020304" pitchFamily="18" charset="0"/>
              </a:rPr>
              <a:t>This equinox experiences in Northern Hemisphere when the sun is exactly </a:t>
            </a:r>
            <a:r>
              <a:rPr lang="en-US" sz="2800" b="1" i="0" u="none" strike="noStrike" baseline="0" dirty="0">
                <a:solidFill>
                  <a:srgbClr val="002060"/>
                </a:solidFill>
                <a:latin typeface="Times New Roman" panose="02020603050405020304" pitchFamily="18" charset="0"/>
              </a:rPr>
              <a:t>above the equator</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r>
              <a:rPr lang="en-US" sz="2800" b="0" i="0" u="none" strike="noStrike" baseline="0" dirty="0">
                <a:solidFill>
                  <a:srgbClr val="000000"/>
                </a:solidFill>
                <a:latin typeface="Times New Roman" panose="02020603050405020304" pitchFamily="18" charset="0"/>
              </a:rPr>
              <a:t>During this period, the </a:t>
            </a:r>
            <a:r>
              <a:rPr lang="en-US" sz="2800" b="1" i="0" u="none" strike="noStrike" baseline="0" dirty="0">
                <a:solidFill>
                  <a:srgbClr val="002060"/>
                </a:solidFill>
                <a:latin typeface="Times New Roman" panose="02020603050405020304" pitchFamily="18" charset="0"/>
              </a:rPr>
              <a:t>length of day and night are equal.</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lgn="just"/>
            <a:r>
              <a:rPr lang="en-US" sz="2800" dirty="0">
                <a:solidFill>
                  <a:srgbClr val="000000"/>
                </a:solidFill>
                <a:latin typeface="Times New Roman" panose="02020603050405020304" pitchFamily="18" charset="0"/>
              </a:rPr>
              <a:t>M</a:t>
            </a:r>
            <a:r>
              <a:rPr lang="en-US" sz="2800" b="0" i="0" u="none" strike="noStrike" baseline="0" dirty="0">
                <a:solidFill>
                  <a:srgbClr val="000000"/>
                </a:solidFill>
                <a:latin typeface="Times New Roman" panose="02020603050405020304" pitchFamily="18" charset="0"/>
              </a:rPr>
              <a:t>arks the beginning of </a:t>
            </a:r>
            <a:r>
              <a:rPr lang="en-US" sz="2800" b="1" i="0" u="none" strike="noStrike" baseline="0" dirty="0">
                <a:solidFill>
                  <a:srgbClr val="002060"/>
                </a:solidFill>
                <a:latin typeface="Times New Roman" panose="02020603050405020304" pitchFamily="18" charset="0"/>
              </a:rPr>
              <a:t>spring season</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marL="457200" lvl="1" indent="0" algn="just">
              <a:buNone/>
            </a:pPr>
            <a:endParaRPr lang="en-US" sz="2800" b="0" i="0" u="none" strike="noStrike" baseline="0" dirty="0">
              <a:solidFill>
                <a:srgbClr val="000000"/>
              </a:solidFill>
              <a:latin typeface="Times New Roman" panose="02020603050405020304" pitchFamily="18" charset="0"/>
            </a:endParaRPr>
          </a:p>
          <a:p>
            <a:r>
              <a:rPr lang="en-US" sz="2800" b="1" i="1" u="none" strike="noStrike" baseline="0" dirty="0">
                <a:solidFill>
                  <a:srgbClr val="000000"/>
                </a:solidFill>
                <a:latin typeface="Times New Roman" panose="02020603050405020304" pitchFamily="18" charset="0"/>
              </a:rPr>
              <a:t>The Autumn equinox(September-23</a:t>
            </a:r>
            <a:r>
              <a:rPr lang="en-US" sz="2800" b="1" i="1" u="none" strike="noStrike" baseline="30000" dirty="0">
                <a:solidFill>
                  <a:srgbClr val="000000"/>
                </a:solidFill>
                <a:latin typeface="Times New Roman" panose="02020603050405020304" pitchFamily="18" charset="0"/>
              </a:rPr>
              <a:t>rd</a:t>
            </a:r>
            <a:r>
              <a:rPr lang="en-US" sz="2800" b="1" i="1"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appears to happen when </a:t>
            </a:r>
            <a:r>
              <a:rPr lang="en-US" sz="2800" b="0" i="0" u="none" strike="noStrike" baseline="0" dirty="0">
                <a:solidFill>
                  <a:srgbClr val="0070C0"/>
                </a:solidFill>
                <a:latin typeface="Times New Roman" panose="02020603050405020304" pitchFamily="18" charset="0"/>
              </a:rPr>
              <a:t>the sun crosses equator giving approximately equal length between day and night</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r>
              <a:rPr lang="en-US" sz="2800" b="0" i="0" u="none" strike="noStrike" baseline="0" dirty="0">
                <a:solidFill>
                  <a:srgbClr val="000000"/>
                </a:solidFill>
                <a:latin typeface="Times New Roman" panose="02020603050405020304" pitchFamily="18" charset="0"/>
              </a:rPr>
              <a:t>It appears to happen when the visible sun moves </a:t>
            </a:r>
            <a:r>
              <a:rPr lang="en-US" sz="2800" b="1" i="0" u="none" strike="noStrike" baseline="0" dirty="0">
                <a:solidFill>
                  <a:srgbClr val="002060"/>
                </a:solidFill>
                <a:latin typeface="Times New Roman" panose="02020603050405020304" pitchFamily="18" charset="0"/>
              </a:rPr>
              <a:t>south</a:t>
            </a:r>
            <a:r>
              <a:rPr lang="en-US" sz="2800" b="0" i="0" u="none" strike="noStrike" baseline="0" dirty="0">
                <a:solidFill>
                  <a:srgbClr val="000000"/>
                </a:solidFill>
                <a:latin typeface="Times New Roman" panose="02020603050405020304" pitchFamily="18" charset="0"/>
              </a:rPr>
              <a:t> across the celestial equator on </a:t>
            </a:r>
            <a:r>
              <a:rPr lang="en-US" sz="2800" b="1" i="0" u="none" strike="noStrike" baseline="0" dirty="0">
                <a:solidFill>
                  <a:srgbClr val="002060"/>
                </a:solidFill>
                <a:latin typeface="Times New Roman" panose="02020603050405020304" pitchFamily="18" charset="0"/>
              </a:rPr>
              <a:t>23rd of September</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pPr lvl="1"/>
            <a:r>
              <a:rPr lang="en-US" sz="2800" b="0" i="0" u="none" strike="noStrike" baseline="0" dirty="0">
                <a:solidFill>
                  <a:srgbClr val="000000"/>
                </a:solidFill>
                <a:latin typeface="Times New Roman" panose="02020603050405020304" pitchFamily="18" charset="0"/>
              </a:rPr>
              <a:t>It marks the beginning of </a:t>
            </a:r>
            <a:r>
              <a:rPr lang="en-US" sz="2800" b="1" i="0" u="none" strike="noStrike" baseline="0" dirty="0">
                <a:solidFill>
                  <a:srgbClr val="002060"/>
                </a:solidFill>
                <a:latin typeface="Times New Roman" panose="02020603050405020304" pitchFamily="18" charset="0"/>
              </a:rPr>
              <a:t>Autumn season</a:t>
            </a:r>
            <a:r>
              <a:rPr lang="en-US" sz="2800" b="0" i="0" u="none" strike="noStrike" baseline="0" dirty="0">
                <a:solidFill>
                  <a:srgbClr val="000000"/>
                </a:solidFill>
                <a:latin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23067</Words>
  <Application>WPS Presentation</Application>
  <PresentationFormat>Widescreen</PresentationFormat>
  <Paragraphs>427</Paragraphs>
  <Slides>48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48</vt:i4>
      </vt:variant>
    </vt:vector>
  </HeadingPairs>
  <TitlesOfParts>
    <vt:vector size="58" baseType="lpstr">
      <vt:lpstr>Arial</vt:lpstr>
      <vt:lpstr>SimSun</vt:lpstr>
      <vt:lpstr>Wingdings</vt:lpstr>
      <vt:lpstr>Times New Roman</vt:lpstr>
      <vt:lpstr>Calibri</vt:lpstr>
      <vt:lpstr>Microsoft YaHei</vt:lpstr>
      <vt:lpstr>Arial Unicode MS</vt:lpstr>
      <vt:lpstr>Calibri Light</vt:lpstr>
      <vt:lpstr>Calibri</vt:lpstr>
      <vt:lpstr>Office Theme</vt:lpstr>
      <vt:lpstr>PowerPoint 演示文稿</vt:lpstr>
      <vt:lpstr>PowerPoint 演示文稿</vt:lpstr>
      <vt:lpstr> 5.1 Introduction… </vt:lpstr>
      <vt:lpstr>5.2. Elements and Controls of Weather and Climate </vt:lpstr>
      <vt:lpstr>5.2.1. Controls of Weather and Climate </vt:lpstr>
      <vt:lpstr> a. Latitude  </vt:lpstr>
      <vt:lpstr> b. Inclination of the Earth's Axis  </vt:lpstr>
      <vt:lpstr>Equinoxes and Solstices </vt:lpstr>
      <vt:lpstr>Equinoxes</vt:lpstr>
      <vt:lpstr>Solstices</vt:lpstr>
      <vt:lpstr>PowerPoint 演示文稿</vt:lpstr>
      <vt:lpstr>PowerPoint 演示文稿</vt:lpstr>
      <vt:lpstr>PowerPoint 演示文稿</vt:lpstr>
      <vt:lpstr> c. Altitude  </vt:lpstr>
      <vt:lpstr>PowerPoint 演示文稿</vt:lpstr>
      <vt:lpstr>Types of lapse rate </vt:lpstr>
      <vt:lpstr> Adiabatic laps rate  </vt:lpstr>
      <vt:lpstr>i. Dry adiabatic laps rate</vt:lpstr>
      <vt:lpstr>PowerPoint 演示文稿</vt:lpstr>
      <vt:lpstr> ii. Wet Adiabatic laps rate  </vt:lpstr>
      <vt:lpstr>ii. Wet Adiabatic laps rate…</vt:lpstr>
      <vt:lpstr> iii. Environmental lapse rate or Atmospheric lapse late  </vt:lpstr>
      <vt:lpstr>5.3. Spatiotemporal Patterns and Distribution of Temperature and Rainfall in Ethiopia  </vt:lpstr>
      <vt:lpstr> 5.3.1. Spatiotemporal Distribution of Temperature… </vt:lpstr>
      <vt:lpstr> 5.3.1. Spatiotemporal Distribution of Temperature… </vt:lpstr>
      <vt:lpstr>Cont.…</vt:lpstr>
      <vt:lpstr>Cont.…</vt:lpstr>
      <vt:lpstr>Important pointes to bear in Mind…</vt:lpstr>
      <vt:lpstr>5.3.2. Spatiotemporal Distribution of Rainfall </vt:lpstr>
      <vt:lpstr>5.3.2. Spatiotemporal Distribution of Rainfall ….</vt:lpstr>
      <vt:lpstr>   Seasonal or Temporal Variabilities </vt:lpstr>
      <vt:lpstr> ii. Autumn (September, October and November)  </vt:lpstr>
      <vt:lpstr> iii. Winter (December, January and February)  </vt:lpstr>
      <vt:lpstr>Rainfall Regions of Ethiopia</vt:lpstr>
      <vt:lpstr> i. Summer rainfall region  </vt:lpstr>
      <vt:lpstr>PowerPoint 演示文稿</vt:lpstr>
      <vt:lpstr> 5.4 Agro-ecological Zones of Ethiopia  </vt:lpstr>
      <vt:lpstr>PowerPoint 演示文稿</vt:lpstr>
      <vt:lpstr>PowerPoint 演示文稿</vt:lpstr>
      <vt:lpstr> 5.5. Climate Change/Global Warming: Causes, Consequences and Response Mechanisms</vt:lpstr>
      <vt:lpstr>Trends in Temperature Variability</vt:lpstr>
      <vt:lpstr>Trends in Rainfall Variability</vt:lpstr>
      <vt:lpstr>5.5.2. Causes of Climate Change</vt:lpstr>
      <vt:lpstr> B. Anthropogenic Causes  </vt:lpstr>
      <vt:lpstr>5.5.3. Consequences of Climate Change</vt:lpstr>
      <vt:lpstr>5.5.4. Climate Response Mechanisms</vt:lpstr>
      <vt:lpstr>Mitigation and its Strategies…</vt:lpstr>
      <vt:lpstr>Adaptation and its Strategies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Tesfa Abebe</dc:creator>
  <cp:lastModifiedBy>miheretab</cp:lastModifiedBy>
  <cp:revision>92</cp:revision>
  <dcterms:created xsi:type="dcterms:W3CDTF">2022-03-10T01:55:00Z</dcterms:created>
  <dcterms:modified xsi:type="dcterms:W3CDTF">2023-05-06T14:43:25Z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9EF2AF2E2EED45E6A98DB5535E0EC35E</vt:lpwstr>
  </property>
  <property fmtid="{D5CDD505-2E9C-101B-9397-08002B2CF9AE}" pid="3" name="KSOProductBuildVer">
    <vt:lpwstr>1033-11.2.0.11537</vt:lpwstr>
  </property>
</Properties>
</file>